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rels" ContentType="application/vnd.openxmlformats-package.relationships+xml"/>
  <Default Extension="tif" ContentType="image/tif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5"/>
  </p:notesMasterIdLst>
  <p:sldIdLst>
    <p:sldId id="256" r:id="rId2"/>
    <p:sldId id="257" r:id="rId3"/>
    <p:sldId id="289" r:id="rId4"/>
    <p:sldId id="288" r:id="rId5"/>
    <p:sldId id="290" r:id="rId6"/>
    <p:sldId id="278" r:id="rId7"/>
    <p:sldId id="291" r:id="rId8"/>
    <p:sldId id="279" r:id="rId9"/>
    <p:sldId id="296" r:id="rId10"/>
    <p:sldId id="280" r:id="rId11"/>
    <p:sldId id="258" r:id="rId12"/>
    <p:sldId id="281" r:id="rId13"/>
    <p:sldId id="272" r:id="rId14"/>
    <p:sldId id="259" r:id="rId15"/>
    <p:sldId id="282" r:id="rId16"/>
    <p:sldId id="286" r:id="rId17"/>
    <p:sldId id="283" r:id="rId18"/>
    <p:sldId id="284" r:id="rId19"/>
    <p:sldId id="292" r:id="rId20"/>
    <p:sldId id="293" r:id="rId21"/>
    <p:sldId id="276" r:id="rId22"/>
    <p:sldId id="294" r:id="rId23"/>
    <p:sldId id="263" r:id="rId24"/>
    <p:sldId id="266" r:id="rId25"/>
    <p:sldId id="285" r:id="rId26"/>
    <p:sldId id="267" r:id="rId27"/>
    <p:sldId id="269" r:id="rId28"/>
    <p:sldId id="270" r:id="rId29"/>
    <p:sldId id="271" r:id="rId30"/>
    <p:sldId id="295" r:id="rId31"/>
    <p:sldId id="277" r:id="rId32"/>
    <p:sldId id="268" r:id="rId33"/>
    <p:sldId id="287" r:id="rId3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648"/>
    <p:restoredTop sz="80694"/>
  </p:normalViewPr>
  <p:slideViewPr>
    <p:cSldViewPr snapToGrid="0" snapToObjects="1">
      <p:cViewPr>
        <p:scale>
          <a:sx n="140" d="100"/>
          <a:sy n="140" d="100"/>
        </p:scale>
        <p:origin x="848" y="2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09" d="100"/>
          <a:sy n="109" d="100"/>
        </p:scale>
        <p:origin x="4384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notesMaster" Target="notesMasters/notesMaster1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viewProps" Target="viewProps.xml"/><Relationship Id="rId38" Type="http://schemas.openxmlformats.org/officeDocument/2006/relationships/theme" Target="theme/theme1.xml"/><Relationship Id="rId3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ACE1D0-1460-8345-A246-82B3D976F80E}" type="datetimeFigureOut">
              <a:rPr lang="en-US" smtClean="0"/>
              <a:t>4/13/18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A50B64-96E5-E343-8F01-D31FEDCAB5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1716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A50B64-96E5-E343-8F01-D31FEDCAB56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1032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A50B64-96E5-E343-8F01-D31FEDCAB56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8537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A50B64-96E5-E343-8F01-D31FEDCAB56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3337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A50B64-96E5-E343-8F01-D31FEDCAB56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4266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A50B64-96E5-E343-8F01-D31FEDCAB56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2675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A50B64-96E5-E343-8F01-D31FEDCAB56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0088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A50B64-96E5-E343-8F01-D31FEDCAB56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8394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A50B64-96E5-E343-8F01-D31FEDCAB56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4424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A50B64-96E5-E343-8F01-D31FEDCAB56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4942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A50B64-96E5-E343-8F01-D31FEDCAB56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61121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A50B64-96E5-E343-8F01-D31FEDCAB56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115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A50B64-96E5-E343-8F01-D31FEDCAB56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05952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A50B64-96E5-E343-8F01-D31FEDCAB56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53805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A50B64-96E5-E343-8F01-D31FEDCAB56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01286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A50B64-96E5-E343-8F01-D31FEDCAB56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52290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A50B64-96E5-E343-8F01-D31FEDCAB56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03438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A50B64-96E5-E343-8F01-D31FEDCAB56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39123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A50B64-96E5-E343-8F01-D31FEDCAB56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88109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A50B64-96E5-E343-8F01-D31FEDCAB56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2775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A50B64-96E5-E343-8F01-D31FEDCAB56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63084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A50B64-96E5-E343-8F01-D31FEDCAB56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9954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A50B64-96E5-E343-8F01-D31FEDCAB56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9287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A50B64-96E5-E343-8F01-D31FEDCAB56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0011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A50B64-96E5-E343-8F01-D31FEDCAB56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0336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A50B64-96E5-E343-8F01-D31FEDCAB56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9602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A50B64-96E5-E343-8F01-D31FEDCAB56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1228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A50B64-96E5-E343-8F01-D31FEDCAB56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4706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A50B64-96E5-E343-8F01-D31FEDCAB56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949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25FCF-BAFD-1342-B016-90CE965F77F5}" type="datetime1">
              <a:rPr lang="en-US" smtClean="0"/>
              <a:t>4/13/18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88814-F129-A24F-8A9E-FDD34CA722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1952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8CB56-37F9-4C4B-BF93-F1A333879F4A}" type="datetime1">
              <a:rPr lang="en-US" smtClean="0"/>
              <a:t>4/13/18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88814-F129-A24F-8A9E-FDD34CA722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6198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13A070-26B3-8043-A1C1-AEAAE1CC19D7}" type="datetime1">
              <a:rPr lang="en-US" smtClean="0"/>
              <a:t>4/13/18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88814-F129-A24F-8A9E-FDD34CA722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511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60441-C4BC-D24C-AED7-86F67408266E}" type="datetime1">
              <a:rPr lang="en-US" smtClean="0"/>
              <a:t>4/13/18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88814-F129-A24F-8A9E-FDD34CA722B8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 userDrawn="1"/>
        </p:nvCxnSpPr>
        <p:spPr>
          <a:xfrm flipV="1">
            <a:off x="628650" y="832105"/>
            <a:ext cx="7886700" cy="914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26586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F62E14-006B-7744-B5C2-218AF6B6C0A1}" type="datetime1">
              <a:rPr lang="en-US" smtClean="0"/>
              <a:t>4/13/18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88814-F129-A24F-8A9E-FDD34CA722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1730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528957"/>
            <a:ext cx="3886200" cy="464800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528957"/>
            <a:ext cx="3886200" cy="464800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2E1A14-E00D-9448-99CA-BF720EBBCFF9}" type="datetime1">
              <a:rPr lang="en-US" smtClean="0"/>
              <a:t>4/13/18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88814-F129-A24F-8A9E-FDD34CA722B8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 userDrawn="1"/>
        </p:nvCxnSpPr>
        <p:spPr>
          <a:xfrm flipV="1">
            <a:off x="628650" y="832105"/>
            <a:ext cx="7886700" cy="914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50673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5A723-54F0-B24A-AB0F-0960D58DFC0F}" type="datetime1">
              <a:rPr lang="en-US" smtClean="0"/>
              <a:t>4/13/18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88814-F129-A24F-8A9E-FDD34CA722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0073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64768-3126-3041-9DB0-A27889331CF5}" type="datetime1">
              <a:rPr lang="en-US" smtClean="0"/>
              <a:t>4/13/18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88814-F129-A24F-8A9E-FDD34CA722B8}" type="slidenum">
              <a:rPr lang="en-US" smtClean="0"/>
              <a:t>‹#›</a:t>
            </a:fld>
            <a:endParaRPr lang="en-US"/>
          </a:p>
        </p:txBody>
      </p:sp>
      <p:cxnSp>
        <p:nvCxnSpPr>
          <p:cNvPr id="6" name="Straight Connector 5"/>
          <p:cNvCxnSpPr/>
          <p:nvPr userDrawn="1"/>
        </p:nvCxnSpPr>
        <p:spPr>
          <a:xfrm flipV="1">
            <a:off x="628650" y="841249"/>
            <a:ext cx="7886700" cy="914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71846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82B40-24B8-4146-9974-8BE088458248}" type="datetime1">
              <a:rPr lang="en-US" smtClean="0"/>
              <a:t>4/13/18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88814-F129-A24F-8A9E-FDD34CA722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0349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A8331-49C6-194C-A7AF-DD85D8ED58CF}" type="datetime1">
              <a:rPr lang="en-US" smtClean="0"/>
              <a:t>4/13/18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88814-F129-A24F-8A9E-FDD34CA722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4775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3879D-FFD7-FA41-97EE-D7DA94862A40}" type="datetime1">
              <a:rPr lang="en-US" smtClean="0"/>
              <a:t>4/13/18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88814-F129-A24F-8A9E-FDD34CA722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5007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ti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185739"/>
            <a:ext cx="7886700" cy="6555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969265"/>
            <a:ext cx="7886700" cy="52076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B2397D-D493-DA47-B41D-AFBE69CC013D}" type="datetime1">
              <a:rPr lang="en-US" smtClean="0"/>
              <a:t>4/13/18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388814-F129-A24F-8A9E-FDD34CA722B8}" type="slidenum">
              <a:rPr lang="en-US" smtClean="0"/>
              <a:t>‹#›</a:t>
            </a:fld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1957" y="185738"/>
            <a:ext cx="293393" cy="655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146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7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8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9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tiff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 anchor="ctr"/>
          <a:lstStyle/>
          <a:p>
            <a:r>
              <a:rPr lang="en-US" dirty="0" smtClean="0"/>
              <a:t>Landmark Recognition with Triplet Network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anchor="ctr"/>
          <a:lstStyle/>
          <a:p>
            <a:r>
              <a:rPr lang="en-US" dirty="0" smtClean="0"/>
              <a:t>Jifu Zhao</a:t>
            </a:r>
          </a:p>
          <a:p>
            <a:r>
              <a:rPr lang="en-US" dirty="0" smtClean="0"/>
              <a:t>04/26/2018, Urbana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9456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88814-F129-A24F-8A9E-FDD34CA722B8}" type="slidenum">
              <a:rPr lang="en-US" smtClean="0"/>
              <a:t>10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On March 01 2018, Google </a:t>
            </a:r>
            <a:r>
              <a:rPr lang="en-US" sz="2400" dirty="0" smtClean="0"/>
              <a:t>released </a:t>
            </a:r>
            <a:r>
              <a:rPr lang="en-US" sz="2400" dirty="0" smtClean="0"/>
              <a:t>a new dataset for landmark recognition</a:t>
            </a:r>
          </a:p>
          <a:p>
            <a:pPr lvl="1"/>
            <a:r>
              <a:rPr lang="en-US" sz="2000" dirty="0" smtClean="0"/>
              <a:t>1,225,029 training images with 14,951 landmarks</a:t>
            </a:r>
          </a:p>
          <a:p>
            <a:pPr lvl="1"/>
            <a:r>
              <a:rPr lang="en-US" sz="2000" dirty="0" smtClean="0"/>
              <a:t>117,703 test images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208013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88814-F129-A24F-8A9E-FDD34CA722B8}" type="slidenum">
              <a:rPr lang="en-US" smtClean="0"/>
              <a:t>11</a:t>
            </a:fld>
            <a:endParaRPr lang="en-US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540" y="1014707"/>
            <a:ext cx="6734051" cy="5050538"/>
          </a:xfrm>
        </p:spPr>
      </p:pic>
    </p:spTree>
    <p:extLst>
      <p:ext uri="{BB962C8B-B14F-4D97-AF65-F5344CB8AC3E}">
        <p14:creationId xmlns:p14="http://schemas.microsoft.com/office/powerpoint/2010/main" val="1003447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88814-F129-A24F-8A9E-FDD34CA722B8}" type="slidenum">
              <a:rPr lang="en-US" smtClean="0"/>
              <a:t>12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On March 01 2018, Google release a new dataset for landmark recognition</a:t>
            </a:r>
          </a:p>
          <a:p>
            <a:pPr lvl="1"/>
            <a:r>
              <a:rPr lang="en-US" sz="2000" dirty="0" smtClean="0"/>
              <a:t>1,225,029 training images with 14,951 landmarks</a:t>
            </a:r>
          </a:p>
          <a:p>
            <a:pPr lvl="1"/>
            <a:r>
              <a:rPr lang="en-US" sz="2000" dirty="0" smtClean="0"/>
              <a:t>117,703 test images</a:t>
            </a:r>
            <a:endParaRPr lang="en-US" sz="2000" dirty="0"/>
          </a:p>
        </p:txBody>
      </p:sp>
      <p:pic>
        <p:nvPicPr>
          <p:cNvPr id="5" name="Content Placeholder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390195"/>
            <a:ext cx="7886700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964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88814-F129-A24F-8A9E-FDD34CA722B8}" type="slidenum">
              <a:rPr lang="en-US" smtClean="0"/>
              <a:t>13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In our case</a:t>
            </a:r>
          </a:p>
          <a:p>
            <a:pPr lvl="1"/>
            <a:r>
              <a:rPr lang="en-US" sz="2000" dirty="0" smtClean="0"/>
              <a:t>113,783 training images with 14,943 different landmarks</a:t>
            </a:r>
          </a:p>
          <a:p>
            <a:pPr lvl="1"/>
            <a:r>
              <a:rPr lang="en-US" sz="2000" dirty="0" smtClean="0"/>
              <a:t>22,255 validation images with 7675 different landmarks</a:t>
            </a:r>
          </a:p>
          <a:p>
            <a:pPr lvl="1"/>
            <a:r>
              <a:rPr lang="en-US" sz="2000" dirty="0" smtClean="0"/>
              <a:t>22,391 test images with 14436 different landmarks</a:t>
            </a:r>
          </a:p>
        </p:txBody>
      </p:sp>
      <p:pic>
        <p:nvPicPr>
          <p:cNvPr id="6" name="Content Placeholder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542825"/>
            <a:ext cx="7886700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261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Methodology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Idea 1: Random Guess</a:t>
            </a:r>
          </a:p>
          <a:p>
            <a:pPr lvl="1"/>
            <a:r>
              <a:rPr lang="en-US" sz="2000" dirty="0" smtClean="0"/>
              <a:t>Extremely low accuracy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88814-F129-A24F-8A9E-FDD34CA722B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278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Methodology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Idea 1: Random Guess</a:t>
            </a:r>
          </a:p>
          <a:p>
            <a:pPr lvl="1"/>
            <a:r>
              <a:rPr lang="en-US" sz="2000" dirty="0" smtClean="0"/>
              <a:t>Extremely low </a:t>
            </a:r>
            <a:r>
              <a:rPr lang="en-US" sz="2000" dirty="0" smtClean="0"/>
              <a:t>accuracy</a:t>
            </a:r>
            <a:endParaRPr lang="en-US" sz="2000" dirty="0" smtClean="0"/>
          </a:p>
          <a:p>
            <a:r>
              <a:rPr lang="en-US" sz="2400" dirty="0" smtClean="0"/>
              <a:t>Idea 2: Classical CNN for Multiclass Classification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88814-F129-A24F-8A9E-FDD34CA722B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899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Methodology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Idea 1: Random Guess</a:t>
            </a:r>
          </a:p>
          <a:p>
            <a:pPr lvl="1"/>
            <a:r>
              <a:rPr lang="en-US" sz="2000" dirty="0" smtClean="0"/>
              <a:t>Extremely low </a:t>
            </a:r>
            <a:r>
              <a:rPr lang="en-US" sz="2000" dirty="0" smtClean="0"/>
              <a:t>accuracy</a:t>
            </a:r>
            <a:endParaRPr lang="en-US" sz="2000" dirty="0" smtClean="0"/>
          </a:p>
          <a:p>
            <a:r>
              <a:rPr lang="en-US" sz="2400" dirty="0" smtClean="0"/>
              <a:t>Idea 2: Classical CNN for Multiclass Classification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88814-F129-A24F-8A9E-FDD34CA722B8}" type="slidenum">
              <a:rPr lang="en-US" smtClean="0"/>
              <a:t>16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5" t="2796" r="895" b="1418"/>
          <a:stretch/>
        </p:blipFill>
        <p:spPr>
          <a:xfrm>
            <a:off x="699247" y="2321859"/>
            <a:ext cx="7745506" cy="4150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045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Methodology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Idea 1: Random Guess</a:t>
            </a:r>
          </a:p>
          <a:p>
            <a:pPr lvl="1"/>
            <a:r>
              <a:rPr lang="en-US" sz="2000" dirty="0" smtClean="0"/>
              <a:t>Extremely low accuracy</a:t>
            </a:r>
          </a:p>
          <a:p>
            <a:r>
              <a:rPr lang="en-US" sz="2400" dirty="0" smtClean="0"/>
              <a:t>Idea </a:t>
            </a:r>
            <a:r>
              <a:rPr lang="en-US" sz="2400" dirty="0" smtClean="0"/>
              <a:t>2: Classical CNN for Multiclass Classification</a:t>
            </a:r>
          </a:p>
          <a:p>
            <a:pPr lvl="1"/>
            <a:r>
              <a:rPr lang="en-US" sz="2000" dirty="0"/>
              <a:t>Large amount of </a:t>
            </a:r>
            <a:r>
              <a:rPr lang="en-US" sz="2000" dirty="0" smtClean="0"/>
              <a:t>landmarks: 14,951 </a:t>
            </a:r>
            <a:r>
              <a:rPr lang="en-US" sz="2000" dirty="0"/>
              <a:t>different </a:t>
            </a:r>
            <a:r>
              <a:rPr lang="en-US" sz="2000" dirty="0" smtClean="0"/>
              <a:t>classes</a:t>
            </a:r>
            <a:endParaRPr lang="en-US" sz="2000" dirty="0"/>
          </a:p>
          <a:p>
            <a:pPr lvl="1"/>
            <a:r>
              <a:rPr lang="en-US" sz="2000" dirty="0"/>
              <a:t>Imbalanced </a:t>
            </a:r>
            <a:r>
              <a:rPr lang="en-US" sz="2000" dirty="0" smtClean="0"/>
              <a:t>data: </a:t>
            </a:r>
            <a:r>
              <a:rPr lang="en-US" sz="2000" dirty="0"/>
              <a:t>Some landmarks only have 1 training </a:t>
            </a:r>
            <a:r>
              <a:rPr lang="en-US" sz="2000" dirty="0" smtClean="0"/>
              <a:t>images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88814-F129-A24F-8A9E-FDD34CA722B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007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Methodology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Idea 1: Random Guess</a:t>
            </a:r>
          </a:p>
          <a:p>
            <a:pPr lvl="1"/>
            <a:r>
              <a:rPr lang="en-US" sz="2000" dirty="0" smtClean="0"/>
              <a:t>Extremely low </a:t>
            </a:r>
            <a:r>
              <a:rPr lang="en-US" sz="2000" dirty="0" smtClean="0"/>
              <a:t>accuracy</a:t>
            </a:r>
            <a:endParaRPr lang="en-US" sz="2000" dirty="0" smtClean="0"/>
          </a:p>
          <a:p>
            <a:r>
              <a:rPr lang="en-US" sz="2400" dirty="0" smtClean="0"/>
              <a:t>Idea 2: Classical CNN for Multiclass Classification</a:t>
            </a:r>
          </a:p>
          <a:p>
            <a:pPr lvl="1"/>
            <a:r>
              <a:rPr lang="en-US" sz="2000" dirty="0"/>
              <a:t>Large amount of </a:t>
            </a:r>
            <a:r>
              <a:rPr lang="en-US" sz="2000" dirty="0" smtClean="0"/>
              <a:t>landmarks: 14,951 </a:t>
            </a:r>
            <a:r>
              <a:rPr lang="en-US" sz="2000" dirty="0"/>
              <a:t>different </a:t>
            </a:r>
            <a:r>
              <a:rPr lang="en-US" sz="2000" dirty="0" smtClean="0"/>
              <a:t>classes</a:t>
            </a:r>
            <a:endParaRPr lang="en-US" sz="2000" dirty="0"/>
          </a:p>
          <a:p>
            <a:pPr lvl="1"/>
            <a:r>
              <a:rPr lang="en-US" sz="2000" dirty="0"/>
              <a:t>Imbalanced </a:t>
            </a:r>
            <a:r>
              <a:rPr lang="en-US" sz="2000" dirty="0" smtClean="0"/>
              <a:t>data: </a:t>
            </a:r>
            <a:r>
              <a:rPr lang="en-US" sz="2000" dirty="0"/>
              <a:t>Some landmarks only have 1 training </a:t>
            </a:r>
            <a:r>
              <a:rPr lang="en-US" sz="2000" dirty="0" smtClean="0"/>
              <a:t>images</a:t>
            </a:r>
            <a:endParaRPr lang="en-US" sz="2000" dirty="0" smtClean="0"/>
          </a:p>
          <a:p>
            <a:endParaRPr lang="en-US" sz="2400" dirty="0" smtClean="0"/>
          </a:p>
          <a:p>
            <a:r>
              <a:rPr lang="en-US" sz="2400" dirty="0" smtClean="0"/>
              <a:t>What </a:t>
            </a:r>
            <a:r>
              <a:rPr lang="en-US" sz="2400" dirty="0" smtClean="0"/>
              <a:t>can we do?</a:t>
            </a:r>
          </a:p>
          <a:p>
            <a:pPr lvl="1"/>
            <a:r>
              <a:rPr lang="en-US" sz="2000" dirty="0" smtClean="0"/>
              <a:t>Try to learn a metric for similarity/distance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88814-F129-A24F-8A9E-FDD34CA722B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080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Goal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88814-F129-A24F-8A9E-FDD34CA722B8}" type="slidenum">
              <a:rPr lang="en-US" smtClean="0"/>
              <a:t>19</a:t>
            </a:fld>
            <a:endParaRPr lang="en-US"/>
          </a:p>
        </p:txBody>
      </p:sp>
      <p:sp>
        <p:nvSpPr>
          <p:cNvPr id="3" name="Oval 2"/>
          <p:cNvSpPr/>
          <p:nvPr/>
        </p:nvSpPr>
        <p:spPr>
          <a:xfrm>
            <a:off x="1639983" y="2670829"/>
            <a:ext cx="107950" cy="1095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14" name="Straight Arrow Connector 13"/>
          <p:cNvCxnSpPr>
            <a:stCxn id="3" idx="7"/>
          </p:cNvCxnSpPr>
          <p:nvPr/>
        </p:nvCxnSpPr>
        <p:spPr>
          <a:xfrm flipV="1">
            <a:off x="1732124" y="1935602"/>
            <a:ext cx="934842" cy="7512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3" idx="5"/>
          </p:cNvCxnSpPr>
          <p:nvPr/>
        </p:nvCxnSpPr>
        <p:spPr>
          <a:xfrm>
            <a:off x="1732125" y="2764325"/>
            <a:ext cx="1898669" cy="4409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/>
          <p:cNvSpPr/>
          <p:nvPr/>
        </p:nvSpPr>
        <p:spPr>
          <a:xfrm>
            <a:off x="2666967" y="1858148"/>
            <a:ext cx="107950" cy="10953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2" name="Oval 31"/>
          <p:cNvSpPr/>
          <p:nvPr/>
        </p:nvSpPr>
        <p:spPr>
          <a:xfrm>
            <a:off x="3630794" y="3150490"/>
            <a:ext cx="107950" cy="109538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TextBox 19"/>
          <p:cNvSpPr txBox="1"/>
          <p:nvPr/>
        </p:nvSpPr>
        <p:spPr>
          <a:xfrm>
            <a:off x="1401411" y="1998284"/>
            <a:ext cx="70547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/>
              <a:t>Anchor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3384668" y="2871914"/>
            <a:ext cx="78339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Positive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2382674" y="1577963"/>
            <a:ext cx="81091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Negative</a:t>
            </a:r>
          </a:p>
        </p:txBody>
      </p:sp>
    </p:spTree>
    <p:extLst>
      <p:ext uri="{BB962C8B-B14F-4D97-AF65-F5344CB8AC3E}">
        <p14:creationId xmlns:p14="http://schemas.microsoft.com/office/powerpoint/2010/main" val="1466690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Object Recognition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A well developed area in computer vision</a:t>
            </a:r>
          </a:p>
          <a:p>
            <a:r>
              <a:rPr lang="en-US" sz="2400" dirty="0" smtClean="0"/>
              <a:t>With deep learning, machine can beat human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88814-F129-A24F-8A9E-FDD34CA722B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07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Goal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88814-F129-A24F-8A9E-FDD34CA722B8}" type="slidenum">
              <a:rPr lang="en-US" smtClean="0"/>
              <a:t>20</a:t>
            </a:fld>
            <a:endParaRPr lang="en-US"/>
          </a:p>
        </p:txBody>
      </p:sp>
      <p:sp>
        <p:nvSpPr>
          <p:cNvPr id="3" name="Oval 2"/>
          <p:cNvSpPr/>
          <p:nvPr/>
        </p:nvSpPr>
        <p:spPr>
          <a:xfrm>
            <a:off x="1639983" y="2670829"/>
            <a:ext cx="107950" cy="1095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14" name="Straight Arrow Connector 13"/>
          <p:cNvCxnSpPr>
            <a:stCxn id="3" idx="7"/>
          </p:cNvCxnSpPr>
          <p:nvPr/>
        </p:nvCxnSpPr>
        <p:spPr>
          <a:xfrm flipV="1">
            <a:off x="1732124" y="1935602"/>
            <a:ext cx="934842" cy="7512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3" idx="5"/>
          </p:cNvCxnSpPr>
          <p:nvPr/>
        </p:nvCxnSpPr>
        <p:spPr>
          <a:xfrm>
            <a:off x="1732125" y="2764325"/>
            <a:ext cx="1898669" cy="4409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/>
          <p:cNvSpPr/>
          <p:nvPr/>
        </p:nvSpPr>
        <p:spPr>
          <a:xfrm>
            <a:off x="2666967" y="1858148"/>
            <a:ext cx="107950" cy="10953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2" name="Oval 31"/>
          <p:cNvSpPr/>
          <p:nvPr/>
        </p:nvSpPr>
        <p:spPr>
          <a:xfrm>
            <a:off x="3630794" y="3150490"/>
            <a:ext cx="107950" cy="109538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TextBox 19"/>
          <p:cNvSpPr txBox="1"/>
          <p:nvPr/>
        </p:nvSpPr>
        <p:spPr>
          <a:xfrm>
            <a:off x="1401411" y="1998284"/>
            <a:ext cx="70547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/>
              <a:t>Anchor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3384668" y="2871914"/>
            <a:ext cx="78339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Positive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2382674" y="1577963"/>
            <a:ext cx="81091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Negative</a:t>
            </a:r>
          </a:p>
        </p:txBody>
      </p:sp>
      <p:sp>
        <p:nvSpPr>
          <p:cNvPr id="21" name="Curved Down Arrow 20"/>
          <p:cNvSpPr/>
          <p:nvPr/>
        </p:nvSpPr>
        <p:spPr>
          <a:xfrm>
            <a:off x="3364288" y="1070332"/>
            <a:ext cx="2270554" cy="695068"/>
          </a:xfrm>
          <a:prstGeom prst="curvedDownArrow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sp>
        <p:nvSpPr>
          <p:cNvPr id="35" name="Oval 34"/>
          <p:cNvSpPr/>
          <p:nvPr/>
        </p:nvSpPr>
        <p:spPr>
          <a:xfrm>
            <a:off x="5125788" y="2702912"/>
            <a:ext cx="107950" cy="1095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8" name="Oval 37"/>
          <p:cNvSpPr/>
          <p:nvPr/>
        </p:nvSpPr>
        <p:spPr>
          <a:xfrm>
            <a:off x="7237077" y="1820593"/>
            <a:ext cx="107950" cy="10953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9" name="Oval 38"/>
          <p:cNvSpPr/>
          <p:nvPr/>
        </p:nvSpPr>
        <p:spPr>
          <a:xfrm>
            <a:off x="6437589" y="3150490"/>
            <a:ext cx="107950" cy="109538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0" name="TextBox 39"/>
          <p:cNvSpPr txBox="1"/>
          <p:nvPr/>
        </p:nvSpPr>
        <p:spPr>
          <a:xfrm>
            <a:off x="4841496" y="2385594"/>
            <a:ext cx="79334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/>
              <a:t>Anchor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6191464" y="2871914"/>
            <a:ext cx="76132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Positive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6952784" y="1540409"/>
            <a:ext cx="85015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Negative</a:t>
            </a:r>
          </a:p>
        </p:txBody>
      </p:sp>
      <p:cxnSp>
        <p:nvCxnSpPr>
          <p:cNvPr id="536" name="Straight Arrow Connector 535"/>
          <p:cNvCxnSpPr>
            <a:stCxn id="35" idx="7"/>
            <a:endCxn id="38" idx="2"/>
          </p:cNvCxnSpPr>
          <p:nvPr/>
        </p:nvCxnSpPr>
        <p:spPr>
          <a:xfrm flipV="1">
            <a:off x="5217929" y="1875362"/>
            <a:ext cx="2019147" cy="8435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8" name="Straight Arrow Connector 537"/>
          <p:cNvCxnSpPr>
            <a:stCxn id="35" idx="5"/>
            <a:endCxn id="39" idx="2"/>
          </p:cNvCxnSpPr>
          <p:nvPr/>
        </p:nvCxnSpPr>
        <p:spPr>
          <a:xfrm>
            <a:off x="5217929" y="2796408"/>
            <a:ext cx="1219659" cy="4088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9" name="TextBox 538"/>
          <p:cNvSpPr txBox="1"/>
          <p:nvPr/>
        </p:nvSpPr>
        <p:spPr>
          <a:xfrm>
            <a:off x="3684767" y="1297509"/>
            <a:ext cx="149499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dirty="0"/>
              <a:t>Learning</a:t>
            </a:r>
          </a:p>
        </p:txBody>
      </p:sp>
    </p:spTree>
    <p:extLst>
      <p:ext uri="{BB962C8B-B14F-4D97-AF65-F5344CB8AC3E}">
        <p14:creationId xmlns:p14="http://schemas.microsoft.com/office/powerpoint/2010/main" val="194301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Triplet Loss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88814-F129-A24F-8A9E-FDD34CA722B8}" type="slidenum">
              <a:rPr lang="en-US" smtClean="0"/>
              <a:t>21</a:t>
            </a:fld>
            <a:endParaRPr lang="en-US"/>
          </a:p>
        </p:txBody>
      </p:sp>
      <p:sp>
        <p:nvSpPr>
          <p:cNvPr id="3" name="Oval 2"/>
          <p:cNvSpPr/>
          <p:nvPr/>
        </p:nvSpPr>
        <p:spPr>
          <a:xfrm>
            <a:off x="1621695" y="5843797"/>
            <a:ext cx="107950" cy="1095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14" name="Straight Arrow Connector 13"/>
          <p:cNvCxnSpPr>
            <a:stCxn id="3" idx="7"/>
          </p:cNvCxnSpPr>
          <p:nvPr/>
        </p:nvCxnSpPr>
        <p:spPr>
          <a:xfrm flipV="1">
            <a:off x="1713836" y="5108570"/>
            <a:ext cx="934842" cy="7512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3" idx="5"/>
          </p:cNvCxnSpPr>
          <p:nvPr/>
        </p:nvCxnSpPr>
        <p:spPr>
          <a:xfrm>
            <a:off x="1713837" y="5937293"/>
            <a:ext cx="1898669" cy="4409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/>
          <p:cNvSpPr/>
          <p:nvPr/>
        </p:nvSpPr>
        <p:spPr>
          <a:xfrm>
            <a:off x="2648679" y="5031116"/>
            <a:ext cx="107950" cy="10953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2" name="Oval 31"/>
          <p:cNvSpPr/>
          <p:nvPr/>
        </p:nvSpPr>
        <p:spPr>
          <a:xfrm>
            <a:off x="3612506" y="6323458"/>
            <a:ext cx="107950" cy="109538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TextBox 19"/>
          <p:cNvSpPr txBox="1"/>
          <p:nvPr/>
        </p:nvSpPr>
        <p:spPr>
          <a:xfrm>
            <a:off x="1383123" y="5171252"/>
            <a:ext cx="70547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/>
              <a:t>Anchor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3366380" y="6044882"/>
            <a:ext cx="78339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Positive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2364386" y="4750931"/>
            <a:ext cx="81091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Negative</a:t>
            </a:r>
          </a:p>
        </p:txBody>
      </p:sp>
      <p:sp>
        <p:nvSpPr>
          <p:cNvPr id="21" name="Curved Down Arrow 20"/>
          <p:cNvSpPr/>
          <p:nvPr/>
        </p:nvSpPr>
        <p:spPr>
          <a:xfrm>
            <a:off x="3346000" y="4243300"/>
            <a:ext cx="2270554" cy="695068"/>
          </a:xfrm>
          <a:prstGeom prst="curvedDownArrow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sp>
        <p:nvSpPr>
          <p:cNvPr id="35" name="Oval 34"/>
          <p:cNvSpPr/>
          <p:nvPr/>
        </p:nvSpPr>
        <p:spPr>
          <a:xfrm>
            <a:off x="5107500" y="5875880"/>
            <a:ext cx="107950" cy="1095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8" name="Oval 37"/>
          <p:cNvSpPr/>
          <p:nvPr/>
        </p:nvSpPr>
        <p:spPr>
          <a:xfrm>
            <a:off x="7218789" y="4993561"/>
            <a:ext cx="107950" cy="10953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9" name="Oval 38"/>
          <p:cNvSpPr/>
          <p:nvPr/>
        </p:nvSpPr>
        <p:spPr>
          <a:xfrm>
            <a:off x="6419301" y="6323458"/>
            <a:ext cx="107950" cy="109538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0" name="TextBox 39"/>
          <p:cNvSpPr txBox="1"/>
          <p:nvPr/>
        </p:nvSpPr>
        <p:spPr>
          <a:xfrm>
            <a:off x="4823208" y="5558562"/>
            <a:ext cx="79334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/>
              <a:t>Anchor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6173176" y="6044882"/>
            <a:ext cx="76132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Positive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6934496" y="4713377"/>
            <a:ext cx="85015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Negative</a:t>
            </a:r>
          </a:p>
        </p:txBody>
      </p:sp>
      <p:cxnSp>
        <p:nvCxnSpPr>
          <p:cNvPr id="536" name="Straight Arrow Connector 535"/>
          <p:cNvCxnSpPr>
            <a:stCxn id="35" idx="7"/>
            <a:endCxn id="38" idx="2"/>
          </p:cNvCxnSpPr>
          <p:nvPr/>
        </p:nvCxnSpPr>
        <p:spPr>
          <a:xfrm flipV="1">
            <a:off x="5199641" y="5048330"/>
            <a:ext cx="2019147" cy="8435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8" name="Straight Arrow Connector 537"/>
          <p:cNvCxnSpPr>
            <a:stCxn id="35" idx="5"/>
            <a:endCxn id="39" idx="2"/>
          </p:cNvCxnSpPr>
          <p:nvPr/>
        </p:nvCxnSpPr>
        <p:spPr>
          <a:xfrm>
            <a:off x="5199641" y="5969376"/>
            <a:ext cx="1219659" cy="4088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9" name="TextBox 538"/>
          <p:cNvSpPr txBox="1"/>
          <p:nvPr/>
        </p:nvSpPr>
        <p:spPr>
          <a:xfrm>
            <a:off x="3666479" y="4470477"/>
            <a:ext cx="149499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dirty="0"/>
              <a:t>Learning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969265"/>
                <a:ext cx="7886700" cy="5207699"/>
              </a:xfrm>
            </p:spPr>
            <p:txBody>
              <a:bodyPr>
                <a:normAutofit/>
              </a:bodyPr>
              <a:lstStyle/>
              <a:p>
                <a:r>
                  <a:rPr lang="en-US" sz="2300" dirty="0" smtClean="0"/>
                  <a:t>Goal:</a:t>
                </a:r>
              </a:p>
              <a:p>
                <a:pPr lvl="1"/>
                <a:r>
                  <a:rPr lang="en-US" sz="1900" dirty="0" smtClean="0"/>
                  <a:t>Learn new representation </a:t>
                </a:r>
                <a14:m>
                  <m:oMath xmlns:m="http://schemas.openxmlformats.org/officeDocument/2006/math">
                    <m:r>
                      <a:rPr lang="en-US" sz="1900" b="0" i="1" smtClean="0">
                        <a:latin typeface="Cambria Math" charset="0"/>
                      </a:rPr>
                      <m:t>𝑓</m:t>
                    </m:r>
                    <m:r>
                      <a:rPr lang="en-US" sz="1900" b="0" i="1" smtClean="0">
                        <a:latin typeface="Cambria Math" charset="0"/>
                      </a:rPr>
                      <m:t>(∙)</m:t>
                    </m:r>
                  </m:oMath>
                </a14:m>
                <a:r>
                  <a:rPr lang="en-US" sz="1900" dirty="0" smtClean="0"/>
                  <a:t> of the original image such that </a:t>
                </a:r>
              </a:p>
              <a:p>
                <a:pPr lvl="1"/>
                <a:endParaRPr lang="en-US" sz="900" dirty="0" smtClean="0"/>
              </a:p>
              <a:p>
                <a:pPr marL="3429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900" i="1" smtClean="0">
                              <a:latin typeface="Cambria Math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190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1900" b="0" i="1" smtClean="0">
                                  <a:latin typeface="Cambria Math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1900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900" b="0" i="1" smtClean="0">
                                      <a:latin typeface="Cambria Math" charset="0"/>
                                    </a:rPr>
                                    <m:t>𝑎</m:t>
                                  </m:r>
                                </m:e>
                              </m:d>
                              <m:r>
                                <a:rPr lang="en-US" sz="1900" b="0" i="1" smtClean="0">
                                  <a:latin typeface="Cambria Math" charset="0"/>
                                </a:rPr>
                                <m:t>−</m:t>
                              </m:r>
                              <m:r>
                                <a:rPr lang="en-US" sz="1900" b="0" i="1" smtClean="0">
                                  <a:latin typeface="Cambria Math" charset="0"/>
                                </a:rPr>
                                <m:t>𝑓</m:t>
                              </m:r>
                              <m:r>
                                <a:rPr lang="en-US" sz="1900" b="0" i="1" smtClean="0">
                                  <a:latin typeface="Cambria Math" charset="0"/>
                                </a:rPr>
                                <m:t>(</m:t>
                              </m:r>
                              <m:r>
                                <a:rPr lang="en-US" sz="1900" b="0" i="1" smtClean="0">
                                  <a:latin typeface="Cambria Math" charset="0"/>
                                </a:rPr>
                                <m:t>𝑝</m:t>
                              </m:r>
                              <m:r>
                                <a:rPr lang="en-US" sz="1900" b="0" i="1" smtClean="0">
                                  <a:latin typeface="Cambria Math" charset="0"/>
                                </a:rPr>
                                <m:t>)</m:t>
                              </m:r>
                            </m:e>
                          </m:d>
                        </m:e>
                        <m:sub>
                          <m:r>
                            <a:rPr lang="en-US" sz="1900" b="0" i="1" smtClean="0">
                              <a:latin typeface="Cambria Math" charset="0"/>
                            </a:rPr>
                            <m:t>2</m:t>
                          </m:r>
                        </m:sub>
                        <m:sup>
                          <m:r>
                            <a:rPr lang="en-US" sz="1900" b="0" i="1" smtClean="0">
                              <a:latin typeface="Cambria Math" charset="0"/>
                            </a:rPr>
                            <m:t>2</m:t>
                          </m:r>
                        </m:sup>
                      </m:sSubSup>
                      <m:r>
                        <a:rPr lang="en-US" sz="19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≤</m:t>
                      </m:r>
                      <m:sSubSup>
                        <m:sSubSupPr>
                          <m:ctrlPr>
                            <a:rPr lang="en-US" sz="1900" i="1">
                              <a:latin typeface="Cambria Math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19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1900" i="1">
                                  <a:latin typeface="Cambria Math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1900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900" i="1">
                                      <a:latin typeface="Cambria Math" charset="0"/>
                                    </a:rPr>
                                    <m:t>𝑎</m:t>
                                  </m:r>
                                </m:e>
                              </m:d>
                              <m:r>
                                <a:rPr lang="en-US" sz="1900" i="1">
                                  <a:latin typeface="Cambria Math" charset="0"/>
                                </a:rPr>
                                <m:t>−</m:t>
                              </m:r>
                              <m:r>
                                <a:rPr lang="en-US" sz="1900" i="1">
                                  <a:latin typeface="Cambria Math" charset="0"/>
                                </a:rPr>
                                <m:t>𝑓</m:t>
                              </m:r>
                              <m:r>
                                <a:rPr lang="en-US" sz="1900" i="1">
                                  <a:latin typeface="Cambria Math" charset="0"/>
                                </a:rPr>
                                <m:t>(</m:t>
                              </m:r>
                              <m:r>
                                <a:rPr lang="en-US" sz="1900" b="0" i="1" smtClean="0">
                                  <a:latin typeface="Cambria Math" charset="0"/>
                                </a:rPr>
                                <m:t>𝑛</m:t>
                              </m:r>
                              <m:r>
                                <a:rPr lang="en-US" sz="1900" i="1">
                                  <a:latin typeface="Cambria Math" charset="0"/>
                                </a:rPr>
                                <m:t>)</m:t>
                              </m:r>
                            </m:e>
                          </m:d>
                        </m:e>
                        <m:sub>
                          <m:r>
                            <a:rPr lang="en-US" sz="1900" i="1">
                              <a:latin typeface="Cambria Math" charset="0"/>
                            </a:rPr>
                            <m:t>2</m:t>
                          </m:r>
                        </m:sub>
                        <m:sup>
                          <m:r>
                            <a:rPr lang="en-US" sz="1900" i="1">
                              <a:latin typeface="Cambria Math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1900" dirty="0" smtClean="0"/>
              </a:p>
              <a:p>
                <a:pPr lvl="1"/>
                <a:r>
                  <a:rPr lang="en-US" sz="1900" dirty="0" smtClean="0"/>
                  <a:t>Add some margin </a:t>
                </a:r>
                <a14:m>
                  <m:oMath xmlns:m="http://schemas.openxmlformats.org/officeDocument/2006/math">
                    <m:r>
                      <a:rPr lang="en-US" sz="19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</m:oMath>
                </a14:m>
                <a:endParaRPr lang="en-US" sz="1900" dirty="0" smtClean="0">
                  <a:ea typeface="Cambria Math" charset="0"/>
                  <a:cs typeface="Cambria Math" charset="0"/>
                </a:endParaRPr>
              </a:p>
              <a:p>
                <a:pPr lvl="1"/>
                <a:endParaRPr lang="en-US" sz="900" dirty="0" smtClean="0">
                  <a:ea typeface="Cambria Math" charset="0"/>
                  <a:cs typeface="Cambria Math" charset="0"/>
                </a:endParaRPr>
              </a:p>
              <a:p>
                <a:pPr marL="3429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900" i="1">
                              <a:latin typeface="Cambria Math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19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1900" i="1">
                                  <a:latin typeface="Cambria Math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1900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900" i="1">
                                      <a:latin typeface="Cambria Math" charset="0"/>
                                    </a:rPr>
                                    <m:t>𝑎</m:t>
                                  </m:r>
                                </m:e>
                              </m:d>
                              <m:r>
                                <a:rPr lang="en-US" sz="1900" i="1">
                                  <a:latin typeface="Cambria Math" charset="0"/>
                                </a:rPr>
                                <m:t>−</m:t>
                              </m:r>
                              <m:r>
                                <a:rPr lang="en-US" sz="1900" i="1">
                                  <a:latin typeface="Cambria Math" charset="0"/>
                                </a:rPr>
                                <m:t>𝑓</m:t>
                              </m:r>
                              <m:r>
                                <a:rPr lang="en-US" sz="1900" i="1">
                                  <a:latin typeface="Cambria Math" charset="0"/>
                                </a:rPr>
                                <m:t>(</m:t>
                              </m:r>
                              <m:r>
                                <a:rPr lang="en-US" sz="1900" i="1">
                                  <a:latin typeface="Cambria Math" charset="0"/>
                                </a:rPr>
                                <m:t>𝑝</m:t>
                              </m:r>
                              <m:r>
                                <a:rPr lang="en-US" sz="1900" i="1">
                                  <a:latin typeface="Cambria Math" charset="0"/>
                                </a:rPr>
                                <m:t>)</m:t>
                              </m:r>
                            </m:e>
                          </m:d>
                        </m:e>
                        <m:sub>
                          <m:r>
                            <a:rPr lang="en-US" sz="1900" i="1">
                              <a:latin typeface="Cambria Math" charset="0"/>
                            </a:rPr>
                            <m:t>2</m:t>
                          </m:r>
                        </m:sub>
                        <m:sup>
                          <m:r>
                            <a:rPr lang="en-US" sz="1900" i="1">
                              <a:latin typeface="Cambria Math" charset="0"/>
                            </a:rPr>
                            <m:t>2</m:t>
                          </m:r>
                        </m:sup>
                      </m:sSubSup>
                      <m:r>
                        <a:rPr lang="en-US" sz="1900" b="0" i="1" smtClean="0">
                          <a:latin typeface="Cambria Math" charset="0"/>
                        </a:rPr>
                        <m:t>+</m:t>
                      </m:r>
                      <m:r>
                        <a:rPr lang="en-US" sz="19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𝛼</m:t>
                      </m:r>
                      <m:r>
                        <a:rPr lang="en-US" sz="19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≤</m:t>
                      </m:r>
                      <m:sSubSup>
                        <m:sSubSupPr>
                          <m:ctrlPr>
                            <a:rPr lang="en-US" sz="1900" i="1">
                              <a:latin typeface="Cambria Math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19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1900" i="1">
                                  <a:latin typeface="Cambria Math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1900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900" i="1">
                                      <a:latin typeface="Cambria Math" charset="0"/>
                                    </a:rPr>
                                    <m:t>𝑎</m:t>
                                  </m:r>
                                </m:e>
                              </m:d>
                              <m:r>
                                <a:rPr lang="en-US" sz="1900" i="1">
                                  <a:latin typeface="Cambria Math" charset="0"/>
                                </a:rPr>
                                <m:t>−</m:t>
                              </m:r>
                              <m:r>
                                <a:rPr lang="en-US" sz="1900" i="1">
                                  <a:latin typeface="Cambria Math" charset="0"/>
                                </a:rPr>
                                <m:t>𝑓</m:t>
                              </m:r>
                              <m:r>
                                <a:rPr lang="en-US" sz="1900" i="1">
                                  <a:latin typeface="Cambria Math" charset="0"/>
                                </a:rPr>
                                <m:t>(</m:t>
                              </m:r>
                              <m:r>
                                <a:rPr lang="en-US" sz="1900" b="0" i="1" smtClean="0">
                                  <a:latin typeface="Cambria Math" charset="0"/>
                                </a:rPr>
                                <m:t>𝑛</m:t>
                              </m:r>
                              <m:r>
                                <a:rPr lang="en-US" sz="1900" i="1">
                                  <a:latin typeface="Cambria Math" charset="0"/>
                                </a:rPr>
                                <m:t>)</m:t>
                              </m:r>
                            </m:e>
                          </m:d>
                        </m:e>
                        <m:sub>
                          <m:r>
                            <a:rPr lang="en-US" sz="1900" i="1">
                              <a:latin typeface="Cambria Math" charset="0"/>
                            </a:rPr>
                            <m:t>2</m:t>
                          </m:r>
                        </m:sub>
                        <m:sup>
                          <m:r>
                            <a:rPr lang="en-US" sz="1900" i="1">
                              <a:latin typeface="Cambria Math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1900" dirty="0" smtClean="0"/>
              </a:p>
            </p:txBody>
          </p:sp>
        </mc:Choice>
        <mc:Fallback>
          <p:sp>
            <p:nvSpPr>
              <p:cNvPr id="22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969265"/>
                <a:ext cx="7886700" cy="5207699"/>
              </a:xfrm>
              <a:blipFill rotWithShape="0">
                <a:blip r:embed="rId3"/>
                <a:stretch>
                  <a:fillRect l="-927" t="-1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15882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Triplet Loss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88814-F129-A24F-8A9E-FDD34CA722B8}" type="slidenum">
              <a:rPr lang="en-US" smtClean="0"/>
              <a:t>22</a:t>
            </a:fld>
            <a:endParaRPr lang="en-US"/>
          </a:p>
        </p:txBody>
      </p:sp>
      <p:sp>
        <p:nvSpPr>
          <p:cNvPr id="3" name="Oval 2"/>
          <p:cNvSpPr/>
          <p:nvPr/>
        </p:nvSpPr>
        <p:spPr>
          <a:xfrm>
            <a:off x="1621695" y="5843797"/>
            <a:ext cx="107950" cy="1095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14" name="Straight Arrow Connector 13"/>
          <p:cNvCxnSpPr>
            <a:stCxn id="3" idx="7"/>
          </p:cNvCxnSpPr>
          <p:nvPr/>
        </p:nvCxnSpPr>
        <p:spPr>
          <a:xfrm flipV="1">
            <a:off x="1713836" y="5108570"/>
            <a:ext cx="934842" cy="7512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3" idx="5"/>
          </p:cNvCxnSpPr>
          <p:nvPr/>
        </p:nvCxnSpPr>
        <p:spPr>
          <a:xfrm>
            <a:off x="1713837" y="5937293"/>
            <a:ext cx="1898669" cy="4409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/>
          <p:cNvSpPr/>
          <p:nvPr/>
        </p:nvSpPr>
        <p:spPr>
          <a:xfrm>
            <a:off x="2648679" y="5031116"/>
            <a:ext cx="107950" cy="10953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2" name="Oval 31"/>
          <p:cNvSpPr/>
          <p:nvPr/>
        </p:nvSpPr>
        <p:spPr>
          <a:xfrm>
            <a:off x="3612506" y="6323458"/>
            <a:ext cx="107950" cy="109538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TextBox 19"/>
          <p:cNvSpPr txBox="1"/>
          <p:nvPr/>
        </p:nvSpPr>
        <p:spPr>
          <a:xfrm>
            <a:off x="1383123" y="5171252"/>
            <a:ext cx="70547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/>
              <a:t>Anchor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3366380" y="6044882"/>
            <a:ext cx="78339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Positive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2364386" y="4750931"/>
            <a:ext cx="81091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Negative</a:t>
            </a:r>
          </a:p>
        </p:txBody>
      </p:sp>
      <p:sp>
        <p:nvSpPr>
          <p:cNvPr id="21" name="Curved Down Arrow 20"/>
          <p:cNvSpPr/>
          <p:nvPr/>
        </p:nvSpPr>
        <p:spPr>
          <a:xfrm>
            <a:off x="3346000" y="4243300"/>
            <a:ext cx="2270554" cy="695068"/>
          </a:xfrm>
          <a:prstGeom prst="curvedDownArrow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sp>
        <p:nvSpPr>
          <p:cNvPr id="35" name="Oval 34"/>
          <p:cNvSpPr/>
          <p:nvPr/>
        </p:nvSpPr>
        <p:spPr>
          <a:xfrm>
            <a:off x="5107500" y="5875880"/>
            <a:ext cx="107950" cy="1095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8" name="Oval 37"/>
          <p:cNvSpPr/>
          <p:nvPr/>
        </p:nvSpPr>
        <p:spPr>
          <a:xfrm>
            <a:off x="7218789" y="4993561"/>
            <a:ext cx="107950" cy="10953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9" name="Oval 38"/>
          <p:cNvSpPr/>
          <p:nvPr/>
        </p:nvSpPr>
        <p:spPr>
          <a:xfrm>
            <a:off x="6419301" y="6323458"/>
            <a:ext cx="107950" cy="109538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0" name="TextBox 39"/>
          <p:cNvSpPr txBox="1"/>
          <p:nvPr/>
        </p:nvSpPr>
        <p:spPr>
          <a:xfrm>
            <a:off x="4823208" y="5558562"/>
            <a:ext cx="79334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/>
              <a:t>Anchor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6173176" y="6044882"/>
            <a:ext cx="76132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Positive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6934496" y="4713377"/>
            <a:ext cx="85015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Negative</a:t>
            </a:r>
          </a:p>
        </p:txBody>
      </p:sp>
      <p:cxnSp>
        <p:nvCxnSpPr>
          <p:cNvPr id="536" name="Straight Arrow Connector 535"/>
          <p:cNvCxnSpPr>
            <a:stCxn id="35" idx="7"/>
            <a:endCxn id="38" idx="2"/>
          </p:cNvCxnSpPr>
          <p:nvPr/>
        </p:nvCxnSpPr>
        <p:spPr>
          <a:xfrm flipV="1">
            <a:off x="5199641" y="5048330"/>
            <a:ext cx="2019147" cy="8435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8" name="Straight Arrow Connector 537"/>
          <p:cNvCxnSpPr>
            <a:stCxn id="35" idx="5"/>
            <a:endCxn id="39" idx="2"/>
          </p:cNvCxnSpPr>
          <p:nvPr/>
        </p:nvCxnSpPr>
        <p:spPr>
          <a:xfrm>
            <a:off x="5199641" y="5969376"/>
            <a:ext cx="1219659" cy="4088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9" name="TextBox 538"/>
          <p:cNvSpPr txBox="1"/>
          <p:nvPr/>
        </p:nvSpPr>
        <p:spPr>
          <a:xfrm>
            <a:off x="3666479" y="4470477"/>
            <a:ext cx="149499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dirty="0"/>
              <a:t>Learning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969265"/>
                <a:ext cx="7886700" cy="5207699"/>
              </a:xfrm>
            </p:spPr>
            <p:txBody>
              <a:bodyPr>
                <a:normAutofit/>
              </a:bodyPr>
              <a:lstStyle/>
              <a:p>
                <a:r>
                  <a:rPr lang="en-US" sz="2300" dirty="0" smtClean="0"/>
                  <a:t>Goal:</a:t>
                </a:r>
              </a:p>
              <a:p>
                <a:pPr lvl="1"/>
                <a:r>
                  <a:rPr lang="en-US" sz="1900" dirty="0" smtClean="0"/>
                  <a:t>Learn new representation </a:t>
                </a:r>
                <a14:m>
                  <m:oMath xmlns:m="http://schemas.openxmlformats.org/officeDocument/2006/math">
                    <m:r>
                      <a:rPr lang="en-US" sz="1900" b="0" i="1" smtClean="0">
                        <a:latin typeface="Cambria Math" charset="0"/>
                      </a:rPr>
                      <m:t>𝑓</m:t>
                    </m:r>
                    <m:r>
                      <a:rPr lang="en-US" sz="1900" b="0" i="1" smtClean="0">
                        <a:latin typeface="Cambria Math" charset="0"/>
                      </a:rPr>
                      <m:t>(∙)</m:t>
                    </m:r>
                  </m:oMath>
                </a14:m>
                <a:r>
                  <a:rPr lang="en-US" sz="1900" dirty="0" smtClean="0"/>
                  <a:t> of the original image such that </a:t>
                </a:r>
              </a:p>
              <a:p>
                <a:pPr lvl="1"/>
                <a:endParaRPr lang="en-US" sz="900" dirty="0" smtClean="0"/>
              </a:p>
              <a:p>
                <a:pPr marL="3429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900" i="1" smtClean="0">
                              <a:latin typeface="Cambria Math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190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1900" b="0" i="1" smtClean="0">
                                  <a:latin typeface="Cambria Math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1900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900" b="0" i="1" smtClean="0">
                                      <a:latin typeface="Cambria Math" charset="0"/>
                                    </a:rPr>
                                    <m:t>𝑎</m:t>
                                  </m:r>
                                </m:e>
                              </m:d>
                              <m:r>
                                <a:rPr lang="en-US" sz="1900" b="0" i="1" smtClean="0">
                                  <a:latin typeface="Cambria Math" charset="0"/>
                                </a:rPr>
                                <m:t>−</m:t>
                              </m:r>
                              <m:r>
                                <a:rPr lang="en-US" sz="1900" b="0" i="1" smtClean="0">
                                  <a:latin typeface="Cambria Math" charset="0"/>
                                </a:rPr>
                                <m:t>𝑓</m:t>
                              </m:r>
                              <m:r>
                                <a:rPr lang="en-US" sz="1900" b="0" i="1" smtClean="0">
                                  <a:latin typeface="Cambria Math" charset="0"/>
                                </a:rPr>
                                <m:t>(</m:t>
                              </m:r>
                              <m:r>
                                <a:rPr lang="en-US" sz="1900" b="0" i="1" smtClean="0">
                                  <a:latin typeface="Cambria Math" charset="0"/>
                                </a:rPr>
                                <m:t>𝑝</m:t>
                              </m:r>
                              <m:r>
                                <a:rPr lang="en-US" sz="1900" b="0" i="1" smtClean="0">
                                  <a:latin typeface="Cambria Math" charset="0"/>
                                </a:rPr>
                                <m:t>)</m:t>
                              </m:r>
                            </m:e>
                          </m:d>
                        </m:e>
                        <m:sub>
                          <m:r>
                            <a:rPr lang="en-US" sz="1900" b="0" i="1" smtClean="0">
                              <a:latin typeface="Cambria Math" charset="0"/>
                            </a:rPr>
                            <m:t>2</m:t>
                          </m:r>
                        </m:sub>
                        <m:sup>
                          <m:r>
                            <a:rPr lang="en-US" sz="1900" b="0" i="1" smtClean="0">
                              <a:latin typeface="Cambria Math" charset="0"/>
                            </a:rPr>
                            <m:t>2</m:t>
                          </m:r>
                        </m:sup>
                      </m:sSubSup>
                      <m:r>
                        <a:rPr lang="en-US" sz="19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≤</m:t>
                      </m:r>
                      <m:sSubSup>
                        <m:sSubSupPr>
                          <m:ctrlPr>
                            <a:rPr lang="en-US" sz="1900" i="1">
                              <a:latin typeface="Cambria Math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19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1900" i="1">
                                  <a:latin typeface="Cambria Math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1900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900" i="1">
                                      <a:latin typeface="Cambria Math" charset="0"/>
                                    </a:rPr>
                                    <m:t>𝑎</m:t>
                                  </m:r>
                                </m:e>
                              </m:d>
                              <m:r>
                                <a:rPr lang="en-US" sz="1900" i="1">
                                  <a:latin typeface="Cambria Math" charset="0"/>
                                </a:rPr>
                                <m:t>−</m:t>
                              </m:r>
                              <m:r>
                                <a:rPr lang="en-US" sz="1900" i="1">
                                  <a:latin typeface="Cambria Math" charset="0"/>
                                </a:rPr>
                                <m:t>𝑓</m:t>
                              </m:r>
                              <m:r>
                                <a:rPr lang="en-US" sz="1900" i="1">
                                  <a:latin typeface="Cambria Math" charset="0"/>
                                </a:rPr>
                                <m:t>(</m:t>
                              </m:r>
                              <m:r>
                                <a:rPr lang="en-US" sz="1900" b="0" i="1" smtClean="0">
                                  <a:latin typeface="Cambria Math" charset="0"/>
                                </a:rPr>
                                <m:t>𝑛</m:t>
                              </m:r>
                              <m:r>
                                <a:rPr lang="en-US" sz="1900" i="1">
                                  <a:latin typeface="Cambria Math" charset="0"/>
                                </a:rPr>
                                <m:t>)</m:t>
                              </m:r>
                            </m:e>
                          </m:d>
                        </m:e>
                        <m:sub>
                          <m:r>
                            <a:rPr lang="en-US" sz="1900" i="1">
                              <a:latin typeface="Cambria Math" charset="0"/>
                            </a:rPr>
                            <m:t>2</m:t>
                          </m:r>
                        </m:sub>
                        <m:sup>
                          <m:r>
                            <a:rPr lang="en-US" sz="1900" i="1">
                              <a:latin typeface="Cambria Math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1900" dirty="0" smtClean="0"/>
              </a:p>
              <a:p>
                <a:pPr lvl="1"/>
                <a:r>
                  <a:rPr lang="en-US" sz="1900" dirty="0" smtClean="0"/>
                  <a:t>Add some margin </a:t>
                </a:r>
                <a14:m>
                  <m:oMath xmlns:m="http://schemas.openxmlformats.org/officeDocument/2006/math">
                    <m:r>
                      <a:rPr lang="en-US" sz="19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</m:oMath>
                </a14:m>
                <a:endParaRPr lang="en-US" sz="1900" dirty="0" smtClean="0">
                  <a:ea typeface="Cambria Math" charset="0"/>
                  <a:cs typeface="Cambria Math" charset="0"/>
                </a:endParaRPr>
              </a:p>
              <a:p>
                <a:pPr lvl="1"/>
                <a:endParaRPr lang="en-US" sz="900" dirty="0" smtClean="0">
                  <a:ea typeface="Cambria Math" charset="0"/>
                  <a:cs typeface="Cambria Math" charset="0"/>
                </a:endParaRPr>
              </a:p>
              <a:p>
                <a:pPr marL="3429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900" i="1">
                              <a:latin typeface="Cambria Math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19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1900" i="1">
                                  <a:latin typeface="Cambria Math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1900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900" i="1">
                                      <a:latin typeface="Cambria Math" charset="0"/>
                                    </a:rPr>
                                    <m:t>𝑎</m:t>
                                  </m:r>
                                </m:e>
                              </m:d>
                              <m:r>
                                <a:rPr lang="en-US" sz="1900" i="1">
                                  <a:latin typeface="Cambria Math" charset="0"/>
                                </a:rPr>
                                <m:t>−</m:t>
                              </m:r>
                              <m:r>
                                <a:rPr lang="en-US" sz="1900" i="1">
                                  <a:latin typeface="Cambria Math" charset="0"/>
                                </a:rPr>
                                <m:t>𝑓</m:t>
                              </m:r>
                              <m:r>
                                <a:rPr lang="en-US" sz="1900" i="1">
                                  <a:latin typeface="Cambria Math" charset="0"/>
                                </a:rPr>
                                <m:t>(</m:t>
                              </m:r>
                              <m:r>
                                <a:rPr lang="en-US" sz="1900" i="1">
                                  <a:latin typeface="Cambria Math" charset="0"/>
                                </a:rPr>
                                <m:t>𝑝</m:t>
                              </m:r>
                              <m:r>
                                <a:rPr lang="en-US" sz="1900" i="1">
                                  <a:latin typeface="Cambria Math" charset="0"/>
                                </a:rPr>
                                <m:t>)</m:t>
                              </m:r>
                            </m:e>
                          </m:d>
                        </m:e>
                        <m:sub>
                          <m:r>
                            <a:rPr lang="en-US" sz="1900" i="1">
                              <a:latin typeface="Cambria Math" charset="0"/>
                            </a:rPr>
                            <m:t>2</m:t>
                          </m:r>
                        </m:sub>
                        <m:sup>
                          <m:r>
                            <a:rPr lang="en-US" sz="1900" i="1">
                              <a:latin typeface="Cambria Math" charset="0"/>
                            </a:rPr>
                            <m:t>2</m:t>
                          </m:r>
                        </m:sup>
                      </m:sSubSup>
                      <m:r>
                        <a:rPr lang="en-US" sz="1900" b="0" i="1" smtClean="0">
                          <a:latin typeface="Cambria Math" charset="0"/>
                        </a:rPr>
                        <m:t>+</m:t>
                      </m:r>
                      <m:r>
                        <a:rPr lang="en-US" sz="19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𝛼</m:t>
                      </m:r>
                      <m:r>
                        <a:rPr lang="en-US" sz="19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≤</m:t>
                      </m:r>
                      <m:sSubSup>
                        <m:sSubSupPr>
                          <m:ctrlPr>
                            <a:rPr lang="en-US" sz="1900" i="1">
                              <a:latin typeface="Cambria Math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19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1900" i="1">
                                  <a:latin typeface="Cambria Math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1900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900" i="1">
                                      <a:latin typeface="Cambria Math" charset="0"/>
                                    </a:rPr>
                                    <m:t>𝑎</m:t>
                                  </m:r>
                                </m:e>
                              </m:d>
                              <m:r>
                                <a:rPr lang="en-US" sz="1900" i="1">
                                  <a:latin typeface="Cambria Math" charset="0"/>
                                </a:rPr>
                                <m:t>−</m:t>
                              </m:r>
                              <m:r>
                                <a:rPr lang="en-US" sz="1900" i="1">
                                  <a:latin typeface="Cambria Math" charset="0"/>
                                </a:rPr>
                                <m:t>𝑓</m:t>
                              </m:r>
                              <m:r>
                                <a:rPr lang="en-US" sz="1900" i="1">
                                  <a:latin typeface="Cambria Math" charset="0"/>
                                </a:rPr>
                                <m:t>(</m:t>
                              </m:r>
                              <m:r>
                                <a:rPr lang="en-US" sz="1900" b="0" i="1" smtClean="0">
                                  <a:latin typeface="Cambria Math" charset="0"/>
                                </a:rPr>
                                <m:t>𝑛</m:t>
                              </m:r>
                              <m:r>
                                <a:rPr lang="en-US" sz="1900" i="1">
                                  <a:latin typeface="Cambria Math" charset="0"/>
                                </a:rPr>
                                <m:t>)</m:t>
                              </m:r>
                            </m:e>
                          </m:d>
                        </m:e>
                        <m:sub>
                          <m:r>
                            <a:rPr lang="en-US" sz="1900" i="1">
                              <a:latin typeface="Cambria Math" charset="0"/>
                            </a:rPr>
                            <m:t>2</m:t>
                          </m:r>
                        </m:sub>
                        <m:sup>
                          <m:r>
                            <a:rPr lang="en-US" sz="1900" i="1">
                              <a:latin typeface="Cambria Math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1900" dirty="0" smtClean="0"/>
              </a:p>
              <a:p>
                <a:r>
                  <a:rPr lang="en-US" sz="2300" dirty="0" smtClean="0"/>
                  <a:t>Triplet Loss:</a:t>
                </a:r>
              </a:p>
              <a:p>
                <a:endParaRPr lang="en-US" sz="90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charset="0"/>
                        </a:rPr>
                        <m:t>𝐿</m:t>
                      </m:r>
                      <m:d>
                        <m:dPr>
                          <m:ctrlPr>
                            <a:rPr lang="en-US" sz="23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300" b="0" i="1" smtClean="0">
                              <a:latin typeface="Cambria Math" charset="0"/>
                            </a:rPr>
                            <m:t>𝑎</m:t>
                          </m:r>
                          <m:r>
                            <a:rPr lang="en-US" sz="2300" b="0" i="1" smtClean="0">
                              <a:latin typeface="Cambria Math" charset="0"/>
                            </a:rPr>
                            <m:t>, </m:t>
                          </m:r>
                          <m:r>
                            <a:rPr lang="en-US" sz="2300" b="0" i="1" smtClean="0">
                              <a:latin typeface="Cambria Math" charset="0"/>
                            </a:rPr>
                            <m:t>𝑝</m:t>
                          </m:r>
                          <m:r>
                            <a:rPr lang="en-US" sz="2300" b="0" i="1" smtClean="0">
                              <a:latin typeface="Cambria Math" charset="0"/>
                            </a:rPr>
                            <m:t>, </m:t>
                          </m:r>
                          <m:r>
                            <a:rPr lang="en-US" sz="2300" b="0" i="1" smtClean="0">
                              <a:latin typeface="Cambria Math" charset="0"/>
                            </a:rPr>
                            <m:t>𝑛</m:t>
                          </m:r>
                        </m:e>
                      </m:d>
                      <m:r>
                        <a:rPr lang="en-US" sz="2300" b="0" i="1" smtClean="0">
                          <a:latin typeface="Cambria Math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300" b="0" i="0" smtClean="0">
                          <a:latin typeface="Cambria Math" charset="0"/>
                        </a:rPr>
                        <m:t>max</m:t>
                      </m:r>
                      <m:r>
                        <a:rPr lang="en-US" sz="2300" b="0" i="1" smtClean="0">
                          <a:latin typeface="Cambria Math" charset="0"/>
                        </a:rPr>
                        <m:t>⁡{</m:t>
                      </m:r>
                      <m:sSubSup>
                        <m:sSubSupPr>
                          <m:ctrlPr>
                            <a:rPr lang="en-US" sz="2300" i="1">
                              <a:latin typeface="Cambria Math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3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300" i="1">
                                  <a:latin typeface="Cambria Math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2300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300" i="1">
                                      <a:latin typeface="Cambria Math" charset="0"/>
                                    </a:rPr>
                                    <m:t>𝑎</m:t>
                                  </m:r>
                                </m:e>
                              </m:d>
                              <m:r>
                                <a:rPr lang="en-US" sz="2300" i="1">
                                  <a:latin typeface="Cambria Math" charset="0"/>
                                </a:rPr>
                                <m:t>−</m:t>
                              </m:r>
                              <m:r>
                                <a:rPr lang="en-US" sz="2300" i="1">
                                  <a:latin typeface="Cambria Math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2300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300" i="1">
                                      <a:latin typeface="Cambria Math" charset="0"/>
                                    </a:rPr>
                                    <m:t>𝑝</m:t>
                                  </m:r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sz="2300" i="1">
                              <a:latin typeface="Cambria Math" charset="0"/>
                            </a:rPr>
                            <m:t>2</m:t>
                          </m:r>
                        </m:sub>
                        <m:sup>
                          <m:r>
                            <a:rPr lang="en-US" sz="2300" i="1">
                              <a:latin typeface="Cambria Math" charset="0"/>
                            </a:rPr>
                            <m:t>2</m:t>
                          </m:r>
                        </m:sup>
                      </m:sSubSup>
                      <m:r>
                        <a:rPr lang="en-US" sz="2300" i="1">
                          <a:latin typeface="Cambria Math" charset="0"/>
                        </a:rPr>
                        <m:t>+</m:t>
                      </m:r>
                      <m:r>
                        <a:rPr lang="en-US" sz="23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𝛼</m:t>
                      </m:r>
                      <m:r>
                        <a:rPr lang="en-US" sz="23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−</m:t>
                      </m:r>
                      <m:sSubSup>
                        <m:sSubSupPr>
                          <m:ctrlPr>
                            <a:rPr lang="en-US" sz="2300" i="1">
                              <a:latin typeface="Cambria Math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3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300" i="1">
                                  <a:latin typeface="Cambria Math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2300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300" i="1">
                                      <a:latin typeface="Cambria Math" charset="0"/>
                                    </a:rPr>
                                    <m:t>𝑎</m:t>
                                  </m:r>
                                </m:e>
                              </m:d>
                              <m:r>
                                <a:rPr lang="en-US" sz="2300" i="1">
                                  <a:latin typeface="Cambria Math" charset="0"/>
                                </a:rPr>
                                <m:t>−</m:t>
                              </m:r>
                              <m:r>
                                <a:rPr lang="en-US" sz="2300" i="1">
                                  <a:latin typeface="Cambria Math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2300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300" i="1">
                                      <a:latin typeface="Cambria Math" charset="0"/>
                                    </a:rPr>
                                    <m:t>𝑛</m:t>
                                  </m:r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sz="2300" i="1">
                              <a:latin typeface="Cambria Math" charset="0"/>
                            </a:rPr>
                            <m:t>2</m:t>
                          </m:r>
                        </m:sub>
                        <m:sup>
                          <m:r>
                            <a:rPr lang="en-US" sz="2300" i="1">
                              <a:latin typeface="Cambria Math" charset="0"/>
                            </a:rPr>
                            <m:t>2</m:t>
                          </m:r>
                        </m:sup>
                      </m:sSubSup>
                      <m:r>
                        <a:rPr lang="en-US" sz="2300" b="0" i="1" smtClean="0">
                          <a:latin typeface="Cambria Math" charset="0"/>
                        </a:rPr>
                        <m:t>, 0}</m:t>
                      </m:r>
                    </m:oMath>
                  </m:oMathPara>
                </a14:m>
                <a:endParaRPr lang="en-US" sz="2300" dirty="0" smtClean="0"/>
              </a:p>
            </p:txBody>
          </p:sp>
        </mc:Choice>
        <mc:Fallback>
          <p:sp>
            <p:nvSpPr>
              <p:cNvPr id="22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969265"/>
                <a:ext cx="7886700" cy="5207699"/>
              </a:xfrm>
              <a:blipFill rotWithShape="0">
                <a:blip r:embed="rId3"/>
                <a:stretch>
                  <a:fillRect l="-927" t="-1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66418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Triplet Network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88814-F129-A24F-8A9E-FDD34CA722B8}" type="slidenum">
              <a:rPr lang="en-US" smtClean="0"/>
              <a:t>23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1796495" y="2927860"/>
            <a:ext cx="1077686" cy="1632857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Neural Network</a:t>
            </a:r>
          </a:p>
          <a:p>
            <a:pPr algn="ctr"/>
            <a:r>
              <a:rPr lang="en-US" sz="1350" dirty="0">
                <a:solidFill>
                  <a:schemeClr val="tx1"/>
                </a:solidFill>
              </a:rPr>
              <a:t>(e.g. CNN)</a:t>
            </a:r>
          </a:p>
        </p:txBody>
      </p:sp>
      <p:sp>
        <p:nvSpPr>
          <p:cNvPr id="6" name="Rectangle 5"/>
          <p:cNvSpPr/>
          <p:nvPr/>
        </p:nvSpPr>
        <p:spPr>
          <a:xfrm>
            <a:off x="1796496" y="4789318"/>
            <a:ext cx="1077686" cy="31840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Input a</a:t>
            </a:r>
          </a:p>
        </p:txBody>
      </p:sp>
      <p:sp>
        <p:nvSpPr>
          <p:cNvPr id="7" name="Rectangle 6"/>
          <p:cNvSpPr/>
          <p:nvPr/>
        </p:nvSpPr>
        <p:spPr>
          <a:xfrm>
            <a:off x="1796496" y="2353805"/>
            <a:ext cx="1077686" cy="34545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L2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4058003" y="2927860"/>
            <a:ext cx="1077686" cy="1632857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Neural Network</a:t>
            </a:r>
          </a:p>
          <a:p>
            <a:pPr algn="ctr"/>
            <a:r>
              <a:rPr lang="en-US" sz="1350" dirty="0">
                <a:solidFill>
                  <a:schemeClr val="tx1"/>
                </a:solidFill>
              </a:rPr>
              <a:t>(e.g. CNN)</a:t>
            </a:r>
          </a:p>
        </p:txBody>
      </p:sp>
      <p:sp>
        <p:nvSpPr>
          <p:cNvPr id="10" name="Rectangle 9"/>
          <p:cNvSpPr/>
          <p:nvPr/>
        </p:nvSpPr>
        <p:spPr>
          <a:xfrm>
            <a:off x="4058003" y="4789318"/>
            <a:ext cx="1077686" cy="31840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Input p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051682" y="2353805"/>
            <a:ext cx="1077686" cy="31840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L2</a:t>
            </a:r>
          </a:p>
        </p:txBody>
      </p:sp>
      <p:cxnSp>
        <p:nvCxnSpPr>
          <p:cNvPr id="12" name="Straight Arrow Connector 11"/>
          <p:cNvCxnSpPr>
            <a:stCxn id="12" idx="1"/>
          </p:cNvCxnSpPr>
          <p:nvPr/>
        </p:nvCxnSpPr>
        <p:spPr>
          <a:xfrm flipH="1">
            <a:off x="2874181" y="3744288"/>
            <a:ext cx="118382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9" idx="0"/>
          </p:cNvCxnSpPr>
          <p:nvPr/>
        </p:nvCxnSpPr>
        <p:spPr>
          <a:xfrm flipV="1">
            <a:off x="2335340" y="4560717"/>
            <a:ext cx="2129" cy="2286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2330725" y="2699259"/>
            <a:ext cx="2129" cy="2286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endCxn id="11" idx="2"/>
          </p:cNvCxnSpPr>
          <p:nvPr/>
        </p:nvCxnSpPr>
        <p:spPr>
          <a:xfrm flipH="1" flipV="1">
            <a:off x="4590526" y="2672212"/>
            <a:ext cx="854" cy="2595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4596846" y="4560717"/>
            <a:ext cx="2129" cy="2286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2874181" y="3501914"/>
            <a:ext cx="118382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/>
              <a:t>Shared Weights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6313190" y="2927860"/>
            <a:ext cx="1077686" cy="1632857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Neural Network</a:t>
            </a:r>
          </a:p>
          <a:p>
            <a:pPr algn="ctr"/>
            <a:r>
              <a:rPr lang="en-US" sz="1350" dirty="0">
                <a:solidFill>
                  <a:schemeClr val="tx1"/>
                </a:solidFill>
              </a:rPr>
              <a:t>(e.g. CNN)</a:t>
            </a:r>
          </a:p>
        </p:txBody>
      </p:sp>
      <p:sp>
        <p:nvSpPr>
          <p:cNvPr id="23" name="Rectangle 22"/>
          <p:cNvSpPr/>
          <p:nvPr/>
        </p:nvSpPr>
        <p:spPr>
          <a:xfrm>
            <a:off x="6313190" y="4789318"/>
            <a:ext cx="1077686" cy="31840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Input n</a:t>
            </a:r>
          </a:p>
        </p:txBody>
      </p:sp>
      <p:sp>
        <p:nvSpPr>
          <p:cNvPr id="24" name="Rectangle 23"/>
          <p:cNvSpPr/>
          <p:nvPr/>
        </p:nvSpPr>
        <p:spPr>
          <a:xfrm>
            <a:off x="6313190" y="2353805"/>
            <a:ext cx="1077686" cy="31840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L2</a:t>
            </a:r>
          </a:p>
        </p:txBody>
      </p:sp>
      <p:cxnSp>
        <p:nvCxnSpPr>
          <p:cNvPr id="25" name="Straight Arrow Connector 24"/>
          <p:cNvCxnSpPr/>
          <p:nvPr/>
        </p:nvCxnSpPr>
        <p:spPr>
          <a:xfrm flipH="1">
            <a:off x="5129368" y="3744288"/>
            <a:ext cx="118382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22" idx="0"/>
            <a:endCxn id="24" idx="2"/>
          </p:cNvCxnSpPr>
          <p:nvPr/>
        </p:nvCxnSpPr>
        <p:spPr>
          <a:xfrm flipV="1">
            <a:off x="6852033" y="2672212"/>
            <a:ext cx="0" cy="2556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V="1">
            <a:off x="6852033" y="4560717"/>
            <a:ext cx="2129" cy="2286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5129368" y="3501914"/>
            <a:ext cx="118382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/>
              <a:t>Shared Weights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2" name="Rectangle 31"/>
              <p:cNvSpPr/>
              <p:nvPr/>
            </p:nvSpPr>
            <p:spPr>
              <a:xfrm>
                <a:off x="2744339" y="1359391"/>
                <a:ext cx="3820120" cy="393031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350">
                          <a:solidFill>
                            <a:schemeClr val="tx1"/>
                          </a:solidFill>
                          <a:latin typeface="Cambria Math" charset="0"/>
                        </a:rPr>
                        <m:t>max</m:t>
                      </m:r>
                      <m:r>
                        <a:rPr lang="en-US" sz="1350" i="1">
                          <a:solidFill>
                            <a:schemeClr val="tx1"/>
                          </a:solidFill>
                          <a:latin typeface="Cambria Math" charset="0"/>
                        </a:rPr>
                        <m:t>⁡{</m:t>
                      </m:r>
                      <m:sSubSup>
                        <m:sSubSupPr>
                          <m:ctrlPr>
                            <a:rPr lang="en-US" sz="135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135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135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135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35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𝑎</m:t>
                                  </m:r>
                                </m:e>
                              </m:d>
                              <m:r>
                                <a:rPr lang="en-US" sz="135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−</m:t>
                              </m:r>
                              <m:r>
                                <a:rPr lang="en-US" sz="135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135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35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𝑝</m:t>
                                  </m:r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sz="135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  <m:sup>
                          <m:r>
                            <a:rPr lang="en-US" sz="135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2</m:t>
                          </m:r>
                        </m:sup>
                      </m:sSubSup>
                      <m:r>
                        <a:rPr lang="en-US" sz="1350" i="1">
                          <a:solidFill>
                            <a:schemeClr val="tx1"/>
                          </a:solidFill>
                          <a:latin typeface="Cambria Math" charset="0"/>
                        </a:rPr>
                        <m:t>−{</m:t>
                      </m:r>
                      <m:sSubSup>
                        <m:sSubSupPr>
                          <m:ctrlPr>
                            <a:rPr lang="en-US" sz="135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135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135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135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35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𝑎</m:t>
                                  </m:r>
                                </m:e>
                              </m:d>
                              <m:r>
                                <a:rPr lang="en-US" sz="135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−</m:t>
                              </m:r>
                              <m:r>
                                <a:rPr lang="en-US" sz="135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𝑓</m:t>
                              </m:r>
                              <m:r>
                                <a:rPr lang="en-US" sz="135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(</m:t>
                              </m:r>
                              <m:r>
                                <a:rPr lang="en-US" sz="135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  <m:r>
                                <a:rPr lang="en-US" sz="135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)</m:t>
                              </m:r>
                            </m:e>
                          </m:d>
                        </m:e>
                        <m:sub>
                          <m:r>
                            <a:rPr lang="en-US" sz="135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  <m:sup>
                          <m:r>
                            <a:rPr lang="en-US" sz="135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2</m:t>
                          </m:r>
                        </m:sup>
                      </m:sSubSup>
                      <m:r>
                        <a:rPr lang="en-US" sz="1350" i="1">
                          <a:solidFill>
                            <a:schemeClr val="tx1"/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en-US" sz="1350" i="1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𝛼</m:t>
                      </m:r>
                      <m:r>
                        <a:rPr lang="en-US" sz="1350" i="1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, 0}</m:t>
                      </m:r>
                    </m:oMath>
                  </m:oMathPara>
                </a14:m>
                <a:endParaRPr lang="en-US" sz="135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2" name="Rectangle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4339" y="1359391"/>
                <a:ext cx="3820120" cy="393031"/>
              </a:xfrm>
              <a:prstGeom prst="rect">
                <a:avLst/>
              </a:prstGeom>
              <a:blipFill rotWithShape="0">
                <a:blip r:embed="rId3"/>
                <a:stretch>
                  <a:fillRect t="-48485" b="-6818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Arrow Connector 33"/>
          <p:cNvCxnSpPr/>
          <p:nvPr/>
        </p:nvCxnSpPr>
        <p:spPr>
          <a:xfrm flipV="1">
            <a:off x="2336403" y="1779750"/>
            <a:ext cx="1308048" cy="5556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V="1">
            <a:off x="4590524" y="1775271"/>
            <a:ext cx="6322" cy="5740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H="1" flipV="1">
            <a:off x="5415218" y="1766086"/>
            <a:ext cx="1436815" cy="5741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2377257" y="1853667"/>
            <a:ext cx="49692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f(a)</a:t>
            </a:r>
          </a:p>
        </p:txBody>
      </p:sp>
      <p:sp>
        <p:nvSpPr>
          <p:cNvPr id="40" name="Rectangle 39"/>
          <p:cNvSpPr/>
          <p:nvPr/>
        </p:nvSpPr>
        <p:spPr>
          <a:xfrm>
            <a:off x="3958841" y="1021939"/>
            <a:ext cx="116320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/>
              <a:t>Triplet Loss </a:t>
            </a:r>
            <a:endParaRPr lang="en-US" sz="1600" dirty="0">
              <a:latin typeface="Cambria Math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583439" y="1936191"/>
            <a:ext cx="49692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 smtClean="0"/>
              <a:t>f(p)</a:t>
            </a:r>
            <a:endParaRPr lang="en-US" sz="1350" dirty="0"/>
          </a:p>
        </p:txBody>
      </p:sp>
      <p:sp>
        <p:nvSpPr>
          <p:cNvPr id="30" name="TextBox 29"/>
          <p:cNvSpPr txBox="1"/>
          <p:nvPr/>
        </p:nvSpPr>
        <p:spPr>
          <a:xfrm>
            <a:off x="6354206" y="1894520"/>
            <a:ext cx="49692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 smtClean="0"/>
              <a:t>f(n)</a:t>
            </a:r>
            <a:endParaRPr lang="en-US" sz="135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4925" y="5275728"/>
            <a:ext cx="1371600" cy="1371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2110" y="5275728"/>
            <a:ext cx="1371600" cy="13716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5329" y="5275728"/>
            <a:ext cx="13716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322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Training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Build CNN from scratch</a:t>
            </a:r>
          </a:p>
          <a:p>
            <a:pPr lvl="1"/>
            <a:r>
              <a:rPr lang="en-US" sz="2000" dirty="0" smtClean="0"/>
              <a:t>Works with large training set, enough training time and advanced hardware</a:t>
            </a:r>
          </a:p>
          <a:p>
            <a:pPr lvl="1"/>
            <a:endParaRPr lang="en-US" sz="2000" dirty="0"/>
          </a:p>
          <a:p>
            <a:r>
              <a:rPr lang="en-US" sz="2400" dirty="0" smtClean="0"/>
              <a:t>Fine-tuning </a:t>
            </a:r>
            <a:r>
              <a:rPr lang="en-US" sz="2400" dirty="0" smtClean="0"/>
              <a:t>with pre-trained models</a:t>
            </a:r>
          </a:p>
          <a:p>
            <a:pPr lvl="1"/>
            <a:r>
              <a:rPr lang="en-US" sz="2000" dirty="0" smtClean="0"/>
              <a:t>VGG16, InceptionV3, and </a:t>
            </a:r>
            <a:r>
              <a:rPr lang="en-US" sz="2000" dirty="0" err="1" smtClean="0"/>
              <a:t>ResNet</a:t>
            </a:r>
            <a:r>
              <a:rPr lang="en-US" sz="2000" dirty="0" smtClean="0"/>
              <a:t> have been well trained</a:t>
            </a:r>
          </a:p>
          <a:p>
            <a:pPr lvl="1"/>
            <a:r>
              <a:rPr lang="en-US" sz="2000" dirty="0" smtClean="0"/>
              <a:t>Lower layers usually encode more generic, reusable features</a:t>
            </a:r>
          </a:p>
          <a:p>
            <a:pPr lvl="1"/>
            <a:r>
              <a:rPr lang="en-US" sz="2000" dirty="0" smtClean="0"/>
              <a:t>Higher layers encode more specialized features</a:t>
            </a:r>
          </a:p>
          <a:p>
            <a:pPr lvl="1"/>
            <a:r>
              <a:rPr lang="en-US" sz="2000" dirty="0" smtClean="0"/>
              <a:t>Freeze lower layers and only train the top several layers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88814-F129-A24F-8A9E-FDD34CA722B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584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Prediction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Given a new image, how to predict its landmark?</a:t>
            </a:r>
          </a:p>
          <a:p>
            <a:pPr lvl="1"/>
            <a:r>
              <a:rPr lang="en-US" sz="2000" smtClean="0"/>
              <a:t>K-Nearest </a:t>
            </a:r>
            <a:r>
              <a:rPr lang="en-US" sz="2000" smtClean="0"/>
              <a:t>Neighbors (KNN)</a:t>
            </a:r>
            <a:endParaRPr lang="en-US" sz="2000" dirty="0" smtClean="0"/>
          </a:p>
          <a:p>
            <a:r>
              <a:rPr lang="en-US" sz="2400" dirty="0" smtClean="0"/>
              <a:t>Final system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1302968" y="3882365"/>
            <a:ext cx="1077686" cy="1632857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 smtClean="0">
                <a:solidFill>
                  <a:schemeClr val="tx1"/>
                </a:solidFill>
              </a:rPr>
              <a:t>Trained Neural </a:t>
            </a:r>
            <a:r>
              <a:rPr lang="en-US" sz="1350" dirty="0">
                <a:solidFill>
                  <a:schemeClr val="tx1"/>
                </a:solidFill>
              </a:rPr>
              <a:t>Network</a:t>
            </a:r>
          </a:p>
          <a:p>
            <a:pPr algn="ctr"/>
            <a:r>
              <a:rPr lang="en-US" sz="1350" dirty="0">
                <a:solidFill>
                  <a:schemeClr val="tx1"/>
                </a:solidFill>
              </a:rPr>
              <a:t>(e.g. CNN)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302968" y="5743823"/>
            <a:ext cx="1077686" cy="31840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Input </a:t>
            </a:r>
            <a:r>
              <a:rPr lang="en-US" sz="1350" dirty="0" smtClean="0">
                <a:solidFill>
                  <a:schemeClr val="tx1"/>
                </a:solidFill>
              </a:rPr>
              <a:t>Image</a:t>
            </a:r>
            <a:endParaRPr lang="en-US" sz="1350" dirty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302968" y="3308310"/>
            <a:ext cx="1077686" cy="31840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L2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 flipV="1">
            <a:off x="1841811" y="3626717"/>
            <a:ext cx="0" cy="2556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1841811" y="5515222"/>
            <a:ext cx="2129" cy="2286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5564520" y="1887942"/>
            <a:ext cx="1077686" cy="31840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 smtClean="0">
                <a:solidFill>
                  <a:schemeClr val="tx1"/>
                </a:solidFill>
              </a:rPr>
              <a:t>Image 1</a:t>
            </a:r>
            <a:endParaRPr lang="en-US" sz="1350" dirty="0">
              <a:solidFill>
                <a:schemeClr val="tx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5564520" y="2345142"/>
            <a:ext cx="1077686" cy="31840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 smtClean="0">
                <a:solidFill>
                  <a:schemeClr val="tx1"/>
                </a:solidFill>
              </a:rPr>
              <a:t>Image 2</a:t>
            </a:r>
            <a:endParaRPr lang="en-US" sz="1350" dirty="0">
              <a:solidFill>
                <a:schemeClr val="tx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5564520" y="2826726"/>
            <a:ext cx="1077686" cy="31840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 smtClean="0">
                <a:solidFill>
                  <a:schemeClr val="tx1"/>
                </a:solidFill>
              </a:rPr>
              <a:t>Image 3</a:t>
            </a:r>
            <a:endParaRPr lang="en-US" sz="1350" dirty="0">
              <a:solidFill>
                <a:schemeClr val="tx1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5551896" y="3308310"/>
            <a:ext cx="1077686" cy="31840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 smtClean="0">
                <a:solidFill>
                  <a:schemeClr val="tx1"/>
                </a:solidFill>
              </a:rPr>
              <a:t>Image 4</a:t>
            </a:r>
            <a:endParaRPr lang="en-US" sz="1350" dirty="0">
              <a:solidFill>
                <a:schemeClr val="tx1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5551896" y="4423673"/>
            <a:ext cx="1077686" cy="31840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 smtClean="0">
                <a:solidFill>
                  <a:schemeClr val="tx1"/>
                </a:solidFill>
              </a:rPr>
              <a:t>Image n - 3 </a:t>
            </a:r>
            <a:endParaRPr lang="en-US" sz="1350" dirty="0">
              <a:solidFill>
                <a:schemeClr val="tx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5564520" y="4890199"/>
            <a:ext cx="1077686" cy="31840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 smtClean="0">
                <a:solidFill>
                  <a:schemeClr val="tx1"/>
                </a:solidFill>
              </a:rPr>
              <a:t>Image n - 2</a:t>
            </a:r>
            <a:endParaRPr lang="en-US" sz="1350" dirty="0">
              <a:solidFill>
                <a:schemeClr val="tx1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5539272" y="5392031"/>
            <a:ext cx="1077686" cy="31840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 smtClean="0">
                <a:solidFill>
                  <a:schemeClr val="tx1"/>
                </a:solidFill>
              </a:rPr>
              <a:t>Image n - 1</a:t>
            </a:r>
            <a:endParaRPr lang="en-US" sz="1350" dirty="0">
              <a:solidFill>
                <a:schemeClr val="tx1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5551896" y="5858557"/>
            <a:ext cx="1077686" cy="31840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 smtClean="0">
                <a:solidFill>
                  <a:schemeClr val="tx1"/>
                </a:solidFill>
              </a:rPr>
              <a:t>Image n</a:t>
            </a:r>
            <a:endParaRPr lang="en-US" sz="1350" dirty="0">
              <a:solidFill>
                <a:schemeClr val="tx1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 rot="5400000">
            <a:off x="5704886" y="3852174"/>
            <a:ext cx="7969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dirty="0" smtClean="0"/>
              <a:t>……</a:t>
            </a:r>
            <a:r>
              <a:rPr lang="en-US" dirty="0" smtClean="0"/>
              <a:t>.....</a:t>
            </a:r>
            <a:endParaRPr lang="en-US" dirty="0"/>
          </a:p>
        </p:txBody>
      </p:sp>
      <p:cxnSp>
        <p:nvCxnSpPr>
          <p:cNvPr id="38" name="Straight Arrow Connector 37"/>
          <p:cNvCxnSpPr>
            <a:stCxn id="15" idx="3"/>
          </p:cNvCxnSpPr>
          <p:nvPr/>
        </p:nvCxnSpPr>
        <p:spPr>
          <a:xfrm flipV="1">
            <a:off x="2380654" y="2061090"/>
            <a:ext cx="3158618" cy="14064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15" idx="3"/>
            <a:endCxn id="20" idx="1"/>
          </p:cNvCxnSpPr>
          <p:nvPr/>
        </p:nvCxnSpPr>
        <p:spPr>
          <a:xfrm flipV="1">
            <a:off x="2380654" y="2504346"/>
            <a:ext cx="3183866" cy="9631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15" idx="3"/>
            <a:endCxn id="35" idx="1"/>
          </p:cNvCxnSpPr>
          <p:nvPr/>
        </p:nvCxnSpPr>
        <p:spPr>
          <a:xfrm>
            <a:off x="2380654" y="3467514"/>
            <a:ext cx="3171242" cy="25502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15" idx="3"/>
            <a:endCxn id="21" idx="1"/>
          </p:cNvCxnSpPr>
          <p:nvPr/>
        </p:nvCxnSpPr>
        <p:spPr>
          <a:xfrm flipV="1">
            <a:off x="2380654" y="2985930"/>
            <a:ext cx="3183866" cy="4815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5" idx="3"/>
            <a:endCxn id="22" idx="1"/>
          </p:cNvCxnSpPr>
          <p:nvPr/>
        </p:nvCxnSpPr>
        <p:spPr>
          <a:xfrm>
            <a:off x="2380654" y="3467514"/>
            <a:ext cx="317124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15" idx="3"/>
            <a:endCxn id="23" idx="1"/>
          </p:cNvCxnSpPr>
          <p:nvPr/>
        </p:nvCxnSpPr>
        <p:spPr>
          <a:xfrm>
            <a:off x="2380654" y="3467514"/>
            <a:ext cx="3171242" cy="11153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15" idx="3"/>
            <a:endCxn id="24" idx="1"/>
          </p:cNvCxnSpPr>
          <p:nvPr/>
        </p:nvCxnSpPr>
        <p:spPr>
          <a:xfrm>
            <a:off x="2380654" y="3467514"/>
            <a:ext cx="3183866" cy="15818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15" idx="3"/>
            <a:endCxn id="34" idx="1"/>
          </p:cNvCxnSpPr>
          <p:nvPr/>
        </p:nvCxnSpPr>
        <p:spPr>
          <a:xfrm>
            <a:off x="2380654" y="3467514"/>
            <a:ext cx="3158618" cy="20837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3485213" y="2455408"/>
            <a:ext cx="637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KNN</a:t>
            </a:r>
            <a:endParaRPr lang="en-US"/>
          </a:p>
        </p:txBody>
      </p:sp>
      <p:sp>
        <p:nvSpPr>
          <p:cNvPr id="62" name="Slide Number Placeholder 6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88814-F129-A24F-8A9E-FDD34CA722B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556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285" y="1001904"/>
            <a:ext cx="6531429" cy="45720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88814-F129-A24F-8A9E-FDD34CA722B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114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285" y="1020192"/>
            <a:ext cx="6531429" cy="45720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88814-F129-A24F-8A9E-FDD34CA722B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833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285" y="1020636"/>
            <a:ext cx="6531429" cy="45720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88814-F129-A24F-8A9E-FDD34CA722B8}" type="slidenum">
              <a:rPr lang="en-US" smtClean="0"/>
              <a:t>28</a:t>
            </a:fld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28650" y="5705856"/>
            <a:ext cx="7886700" cy="3979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With fine-tuned InceptionV3 Triplet Network, top 1 accuracy is 47%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8533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88814-F129-A24F-8A9E-FDD34CA722B8}" type="slidenum">
              <a:rPr lang="en-US" smtClean="0"/>
              <a:t>29</a:t>
            </a:fld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5265"/>
          <a:stretch/>
        </p:blipFill>
        <p:spPr>
          <a:xfrm>
            <a:off x="936494" y="1179921"/>
            <a:ext cx="1071415" cy="5453260"/>
          </a:xfrm>
        </p:spPr>
      </p:pic>
      <p:cxnSp>
        <p:nvCxnSpPr>
          <p:cNvPr id="8" name="Straight Connector 7"/>
          <p:cNvCxnSpPr/>
          <p:nvPr/>
        </p:nvCxnSpPr>
        <p:spPr>
          <a:xfrm flipH="1">
            <a:off x="1998482" y="933254"/>
            <a:ext cx="9427" cy="5788222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076276" y="841249"/>
            <a:ext cx="782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Query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192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Object Recognition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A well developed area in computer vision</a:t>
            </a:r>
          </a:p>
          <a:p>
            <a:r>
              <a:rPr lang="en-US" sz="2400" dirty="0" smtClean="0"/>
              <a:t>With deep learning, machine can beat human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88814-F129-A24F-8A9E-FDD34CA722B8}" type="slidenum">
              <a:rPr lang="en-US" smtClean="0"/>
              <a:t>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0"/>
          <a:stretch/>
        </p:blipFill>
        <p:spPr>
          <a:xfrm>
            <a:off x="918972" y="2122606"/>
            <a:ext cx="7306056" cy="365202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721846" y="5966426"/>
            <a:ext cx="370030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/>
              <a:t>Image: https</a:t>
            </a:r>
            <a:r>
              <a:rPr lang="en-US" sz="1600" dirty="0"/>
              <a:t>://</a:t>
            </a:r>
            <a:r>
              <a:rPr lang="en-US" sz="1600" dirty="0" err="1"/>
              <a:t>plot.ly</a:t>
            </a:r>
            <a:r>
              <a:rPr lang="en-US" sz="1600" dirty="0"/>
              <a:t>/~</a:t>
            </a:r>
            <a:r>
              <a:rPr lang="en-US" sz="1600" dirty="0" err="1"/>
              <a:t>botevmg</a:t>
            </a:r>
            <a:r>
              <a:rPr lang="en-US" sz="1600" dirty="0"/>
              <a:t>/5.embed</a:t>
            </a:r>
          </a:p>
        </p:txBody>
      </p:sp>
    </p:spTree>
    <p:extLst>
      <p:ext uri="{BB962C8B-B14F-4D97-AF65-F5344CB8AC3E}">
        <p14:creationId xmlns:p14="http://schemas.microsoft.com/office/powerpoint/2010/main" val="1522973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88814-F129-A24F-8A9E-FDD34CA722B8}" type="slidenum">
              <a:rPr lang="en-US" smtClean="0"/>
              <a:t>30</a:t>
            </a:fld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494" y="1179921"/>
            <a:ext cx="7271012" cy="5453260"/>
          </a:xfrm>
        </p:spPr>
      </p:pic>
      <p:cxnSp>
        <p:nvCxnSpPr>
          <p:cNvPr id="8" name="Straight Connector 7"/>
          <p:cNvCxnSpPr/>
          <p:nvPr/>
        </p:nvCxnSpPr>
        <p:spPr>
          <a:xfrm flipH="1">
            <a:off x="1998482" y="933254"/>
            <a:ext cx="9427" cy="5788222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076276" y="841249"/>
            <a:ext cx="782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Query</a:t>
            </a:r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4066045" y="847036"/>
            <a:ext cx="2692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Similar Images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4832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88814-F129-A24F-8A9E-FDD34CA722B8}" type="slidenum">
              <a:rPr lang="en-US" smtClean="0"/>
              <a:t>31</a:t>
            </a:fld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494" y="1179921"/>
            <a:ext cx="7271012" cy="5453260"/>
          </a:xfrm>
        </p:spPr>
      </p:pic>
      <p:cxnSp>
        <p:nvCxnSpPr>
          <p:cNvPr id="8" name="Straight Connector 7"/>
          <p:cNvCxnSpPr/>
          <p:nvPr/>
        </p:nvCxnSpPr>
        <p:spPr>
          <a:xfrm flipH="1">
            <a:off x="2010977" y="933254"/>
            <a:ext cx="9427" cy="5788222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076276" y="841249"/>
            <a:ext cx="782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Query</a:t>
            </a:r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4066045" y="847036"/>
            <a:ext cx="2692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Similar Images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045855" y="1306196"/>
            <a:ext cx="955963" cy="961331"/>
          </a:xfrm>
          <a:prstGeom prst="rect">
            <a:avLst/>
          </a:prstGeom>
          <a:noFill/>
          <a:ln w="28575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069897" y="1306196"/>
            <a:ext cx="955963" cy="961331"/>
          </a:xfrm>
          <a:prstGeom prst="rect">
            <a:avLst/>
          </a:prstGeom>
          <a:noFill/>
          <a:ln w="28575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092444" y="2387122"/>
            <a:ext cx="955963" cy="961331"/>
          </a:xfrm>
          <a:prstGeom prst="rect">
            <a:avLst/>
          </a:prstGeom>
          <a:noFill/>
          <a:ln w="28575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2045855" y="2387122"/>
            <a:ext cx="955963" cy="961331"/>
          </a:xfrm>
          <a:prstGeom prst="rect">
            <a:avLst/>
          </a:prstGeom>
          <a:noFill/>
          <a:ln w="28575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3069896" y="2387123"/>
            <a:ext cx="955963" cy="961331"/>
          </a:xfrm>
          <a:prstGeom prst="rect">
            <a:avLst/>
          </a:prstGeom>
          <a:noFill/>
          <a:ln w="28575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6139034" y="2387124"/>
            <a:ext cx="955963" cy="961331"/>
          </a:xfrm>
          <a:prstGeom prst="rect">
            <a:avLst/>
          </a:prstGeom>
          <a:noFill/>
          <a:ln w="28575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2045853" y="3448636"/>
            <a:ext cx="955963" cy="961331"/>
          </a:xfrm>
          <a:prstGeom prst="rect">
            <a:avLst/>
          </a:prstGeom>
          <a:noFill/>
          <a:ln w="28575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4092443" y="4529624"/>
            <a:ext cx="955963" cy="961331"/>
          </a:xfrm>
          <a:prstGeom prst="rect">
            <a:avLst/>
          </a:prstGeom>
          <a:noFill/>
          <a:ln w="28575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2045853" y="4529562"/>
            <a:ext cx="955963" cy="961331"/>
          </a:xfrm>
          <a:prstGeom prst="rect">
            <a:avLst/>
          </a:prstGeom>
          <a:noFill/>
          <a:ln w="28575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4092442" y="5604427"/>
            <a:ext cx="955963" cy="961331"/>
          </a:xfrm>
          <a:prstGeom prst="rect">
            <a:avLst/>
          </a:prstGeom>
          <a:noFill/>
          <a:ln w="28575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271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landmark recognition with large amount of real-world images</a:t>
            </a:r>
          </a:p>
          <a:p>
            <a:r>
              <a:rPr lang="en-US" sz="2400" dirty="0" smtClean="0"/>
              <a:t>Triplet network for metric learning</a:t>
            </a:r>
          </a:p>
          <a:p>
            <a:r>
              <a:rPr lang="en-US" sz="2400" dirty="0" smtClean="0"/>
              <a:t>Fine-tuning to improve accuracy</a:t>
            </a:r>
          </a:p>
          <a:p>
            <a:endParaRPr lang="en-US" sz="2400" dirty="0" smtClean="0"/>
          </a:p>
          <a:p>
            <a:r>
              <a:rPr lang="en-US" sz="2400" dirty="0" smtClean="0"/>
              <a:t>However</a:t>
            </a:r>
          </a:p>
          <a:p>
            <a:pPr lvl="1"/>
            <a:r>
              <a:rPr lang="en-US" sz="2000" dirty="0" smtClean="0"/>
              <a:t>A subset of images are used =&gt; Better performance with all images?</a:t>
            </a:r>
          </a:p>
          <a:p>
            <a:pPr lvl="1"/>
            <a:r>
              <a:rPr lang="en-US" sz="2000" dirty="0" smtClean="0"/>
              <a:t>Top 1 accuracy 47% =&gt; Modern systems (</a:t>
            </a:r>
            <a:r>
              <a:rPr lang="en-US" sz="2000" dirty="0" err="1" smtClean="0"/>
              <a:t>FaceNet</a:t>
            </a:r>
            <a:r>
              <a:rPr lang="en-US" sz="2000" dirty="0" smtClean="0"/>
              <a:t>) &gt; 95% accuracy</a:t>
            </a:r>
          </a:p>
          <a:p>
            <a:pPr lvl="1"/>
            <a:endParaRPr lang="en-US" sz="2000" dirty="0"/>
          </a:p>
          <a:p>
            <a:r>
              <a:rPr lang="en-US" sz="2400" dirty="0" smtClean="0"/>
              <a:t>Future</a:t>
            </a:r>
          </a:p>
          <a:p>
            <a:pPr lvl="1"/>
            <a:r>
              <a:rPr lang="en-US" sz="2000" dirty="0" smtClean="0"/>
              <a:t>Pre-process images</a:t>
            </a:r>
          </a:p>
          <a:p>
            <a:pPr lvl="1"/>
            <a:r>
              <a:rPr lang="en-US" sz="2000" dirty="0" smtClean="0"/>
              <a:t>Train specific base network for landmark recognition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88814-F129-A24F-8A9E-FDD34CA722B8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42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Questions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1" anchor="ctr">
            <a:normAutofit/>
          </a:bodyPr>
          <a:lstStyle/>
          <a:p>
            <a:pPr marL="0" indent="0" algn="ctr">
              <a:buNone/>
            </a:pPr>
            <a:r>
              <a:rPr lang="en-US" sz="3600" dirty="0" smtClean="0"/>
              <a:t>Thank you !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88814-F129-A24F-8A9E-FDD34CA722B8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844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Object Recognition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A well developed area in computer vision</a:t>
            </a:r>
          </a:p>
          <a:p>
            <a:r>
              <a:rPr lang="en-US" sz="2400" dirty="0" smtClean="0"/>
              <a:t>With deep learning, machine can beat </a:t>
            </a:r>
            <a:r>
              <a:rPr lang="en-US" sz="2400" dirty="0" smtClean="0"/>
              <a:t>human</a:t>
            </a:r>
          </a:p>
          <a:p>
            <a:endParaRPr lang="en-US" sz="2400" dirty="0" smtClean="0"/>
          </a:p>
          <a:p>
            <a:r>
              <a:rPr lang="en-US" sz="2400" dirty="0" smtClean="0"/>
              <a:t>Large amount of training images is required</a:t>
            </a:r>
          </a:p>
          <a:p>
            <a:r>
              <a:rPr lang="en-US" sz="2400" dirty="0" smtClean="0"/>
              <a:t>Example</a:t>
            </a:r>
          </a:p>
          <a:p>
            <a:pPr lvl="1"/>
            <a:r>
              <a:rPr lang="cs-CZ" sz="2000" dirty="0"/>
              <a:t>CIFAR-10: </a:t>
            </a:r>
            <a:r>
              <a:rPr lang="de-DE" sz="2000" dirty="0"/>
              <a:t>60,000 </a:t>
            </a:r>
            <a:r>
              <a:rPr lang="de-DE" sz="2000" dirty="0" err="1"/>
              <a:t>images</a:t>
            </a:r>
            <a:r>
              <a:rPr lang="de-DE" sz="2000" dirty="0"/>
              <a:t> in 10 </a:t>
            </a:r>
            <a:r>
              <a:rPr lang="de-DE" sz="2000" dirty="0" err="1"/>
              <a:t>classes</a:t>
            </a:r>
            <a:r>
              <a:rPr lang="de-DE" sz="2000" dirty="0" smtClean="0"/>
              <a:t>.</a:t>
            </a:r>
            <a:endParaRPr lang="en-US" sz="2000" dirty="0" smtClean="0"/>
          </a:p>
          <a:p>
            <a:pPr lvl="1"/>
            <a:r>
              <a:rPr lang="en-US" sz="2000" dirty="0" smtClean="0"/>
              <a:t>ImageNet: </a:t>
            </a:r>
            <a:r>
              <a:rPr lang="cs-CZ" sz="2000" dirty="0" smtClean="0"/>
              <a:t>14,197,122 </a:t>
            </a:r>
            <a:r>
              <a:rPr lang="cs-CZ" sz="2000" dirty="0" err="1" smtClean="0"/>
              <a:t>images</a:t>
            </a:r>
            <a:r>
              <a:rPr lang="cs-CZ" sz="2000" dirty="0" smtClean="0"/>
              <a:t> in 1,000 </a:t>
            </a:r>
            <a:r>
              <a:rPr lang="cs-CZ" sz="2000" dirty="0" err="1" smtClean="0"/>
              <a:t>classes</a:t>
            </a:r>
            <a:r>
              <a:rPr lang="cs-CZ" sz="2000" dirty="0" smtClean="0"/>
              <a:t>.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88814-F129-A24F-8A9E-FDD34CA722B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804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Object Recognition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A well developed area in computer vision</a:t>
            </a:r>
          </a:p>
          <a:p>
            <a:r>
              <a:rPr lang="en-US" sz="2400" dirty="0" smtClean="0"/>
              <a:t>With deep learning, machine can beat </a:t>
            </a:r>
            <a:r>
              <a:rPr lang="en-US" sz="2400" dirty="0" smtClean="0"/>
              <a:t>human</a:t>
            </a:r>
          </a:p>
          <a:p>
            <a:endParaRPr lang="en-US" sz="2400" dirty="0" smtClean="0"/>
          </a:p>
          <a:p>
            <a:r>
              <a:rPr lang="en-US" sz="2400" dirty="0" smtClean="0"/>
              <a:t>Large amount of training images is required</a:t>
            </a:r>
          </a:p>
          <a:p>
            <a:r>
              <a:rPr lang="en-US" sz="2400" dirty="0" smtClean="0"/>
              <a:t>Example</a:t>
            </a:r>
          </a:p>
          <a:p>
            <a:pPr lvl="1"/>
            <a:r>
              <a:rPr lang="cs-CZ" sz="2000" dirty="0"/>
              <a:t>CIFAR-10: </a:t>
            </a:r>
            <a:r>
              <a:rPr lang="de-DE" sz="2000" dirty="0"/>
              <a:t>60,000 </a:t>
            </a:r>
            <a:r>
              <a:rPr lang="de-DE" sz="2000" dirty="0" err="1"/>
              <a:t>images</a:t>
            </a:r>
            <a:r>
              <a:rPr lang="de-DE" sz="2000" dirty="0"/>
              <a:t> in 10 </a:t>
            </a:r>
            <a:r>
              <a:rPr lang="de-DE" sz="2000" dirty="0" err="1"/>
              <a:t>classes</a:t>
            </a:r>
            <a:r>
              <a:rPr lang="de-DE" sz="2000" dirty="0" smtClean="0"/>
              <a:t>.</a:t>
            </a:r>
            <a:endParaRPr lang="en-US" sz="2000" dirty="0" smtClean="0"/>
          </a:p>
          <a:p>
            <a:pPr lvl="1"/>
            <a:r>
              <a:rPr lang="en-US" sz="2000" dirty="0" smtClean="0"/>
              <a:t>ImageNet: </a:t>
            </a:r>
            <a:r>
              <a:rPr lang="cs-CZ" sz="2000" dirty="0" smtClean="0"/>
              <a:t>14,197,122 </a:t>
            </a:r>
            <a:r>
              <a:rPr lang="cs-CZ" sz="2000" dirty="0" err="1" smtClean="0"/>
              <a:t>images</a:t>
            </a:r>
            <a:r>
              <a:rPr lang="cs-CZ" sz="2000" dirty="0" smtClean="0"/>
              <a:t> in 1,000 </a:t>
            </a:r>
            <a:r>
              <a:rPr lang="cs-CZ" sz="2000" dirty="0" err="1" smtClean="0"/>
              <a:t>classes</a:t>
            </a:r>
            <a:r>
              <a:rPr lang="cs-CZ" sz="2000" dirty="0" smtClean="0"/>
              <a:t>.</a:t>
            </a:r>
          </a:p>
          <a:p>
            <a:endParaRPr lang="de-DE" sz="2400" dirty="0" smtClean="0"/>
          </a:p>
          <a:p>
            <a:r>
              <a:rPr lang="de-DE" sz="2400" dirty="0" err="1" smtClean="0"/>
              <a:t>What</a:t>
            </a:r>
            <a:r>
              <a:rPr lang="de-DE" sz="2400" dirty="0" smtClean="0"/>
              <a:t> </a:t>
            </a:r>
            <a:r>
              <a:rPr lang="de-DE" sz="2400" dirty="0" err="1" smtClean="0"/>
              <a:t>if</a:t>
            </a:r>
            <a:r>
              <a:rPr lang="de-DE" sz="2400" dirty="0" smtClean="0"/>
              <a:t> </a:t>
            </a:r>
            <a:r>
              <a:rPr lang="de-DE" sz="2400" dirty="0" smtClean="0"/>
              <a:t>a limited </a:t>
            </a:r>
            <a:r>
              <a:rPr lang="de-DE" sz="2400" dirty="0" err="1" smtClean="0"/>
              <a:t>amount</a:t>
            </a:r>
            <a:r>
              <a:rPr lang="de-DE" sz="2400" dirty="0" smtClean="0"/>
              <a:t> </a:t>
            </a:r>
            <a:r>
              <a:rPr lang="de-DE" sz="2400" dirty="0" err="1" smtClean="0"/>
              <a:t>of</a:t>
            </a:r>
            <a:r>
              <a:rPr lang="de-DE" sz="2400" dirty="0" smtClean="0"/>
              <a:t> </a:t>
            </a:r>
            <a:r>
              <a:rPr lang="de-DE" sz="2400" dirty="0" err="1" smtClean="0"/>
              <a:t>images</a:t>
            </a:r>
            <a:r>
              <a:rPr lang="de-DE" sz="2400" dirty="0" smtClean="0"/>
              <a:t> </a:t>
            </a:r>
            <a:r>
              <a:rPr lang="de-DE" sz="2400" dirty="0" err="1" smtClean="0"/>
              <a:t>are</a:t>
            </a:r>
            <a:r>
              <a:rPr lang="de-DE" sz="2400" dirty="0" smtClean="0"/>
              <a:t> </a:t>
            </a:r>
            <a:r>
              <a:rPr lang="de-DE" sz="2400" dirty="0" err="1" smtClean="0"/>
              <a:t>available</a:t>
            </a:r>
            <a:r>
              <a:rPr lang="de-DE" sz="2400" dirty="0" smtClean="0"/>
              <a:t>?</a:t>
            </a:r>
          </a:p>
          <a:p>
            <a:pPr lvl="1"/>
            <a:r>
              <a:rPr lang="de-DE" sz="2000" dirty="0" err="1" smtClean="0"/>
              <a:t>One-Shot</a:t>
            </a:r>
            <a:r>
              <a:rPr lang="de-DE" sz="2000" dirty="0" smtClean="0"/>
              <a:t> Learning</a:t>
            </a:r>
            <a:endParaRPr lang="cs-CZ" sz="2000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88814-F129-A24F-8A9E-FDD34CA722B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17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One-Shot Learning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88814-F129-A24F-8A9E-FDD34CA722B8}" type="slidenum">
              <a:rPr lang="en-US" smtClean="0"/>
              <a:t>6</a:t>
            </a:fld>
            <a:endParaRPr lang="en-US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628650" y="969265"/>
            <a:ext cx="7886700" cy="52076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/>
              <a:t>One-shot </a:t>
            </a:r>
            <a:r>
              <a:rPr lang="en-US" sz="2400" b="1" dirty="0" smtClean="0"/>
              <a:t>learning</a:t>
            </a:r>
            <a:endParaRPr lang="en-US" sz="2400" dirty="0"/>
          </a:p>
          <a:p>
            <a:pPr lvl="1"/>
            <a:r>
              <a:rPr lang="en-US" sz="2000" dirty="0"/>
              <a:t>A</a:t>
            </a:r>
            <a:r>
              <a:rPr lang="en-US" sz="2000" dirty="0" smtClean="0"/>
              <a:t>n </a:t>
            </a:r>
            <a:r>
              <a:rPr lang="en-US" sz="2000" dirty="0"/>
              <a:t>object categorization problem in computer vision. Whereas most machine learning based object categorization algorithms require training on hundreds or thousands of images and very large datasets, one-shot learning aims to learn information about object categories from one, or only a few, training images</a:t>
            </a:r>
            <a:r>
              <a:rPr lang="en-US" sz="2000" dirty="0" smtClean="0"/>
              <a:t>.</a:t>
            </a:r>
          </a:p>
          <a:p>
            <a:pPr lvl="1"/>
            <a:endParaRPr lang="en-US" sz="2000" dirty="0"/>
          </a:p>
          <a:p>
            <a:r>
              <a:rPr lang="en-US" sz="2400" dirty="0" smtClean="0"/>
              <a:t>Characteristics:</a:t>
            </a:r>
          </a:p>
          <a:p>
            <a:pPr lvl="1"/>
            <a:r>
              <a:rPr lang="en-US" sz="2000" dirty="0" smtClean="0"/>
              <a:t>A few </a:t>
            </a:r>
            <a:r>
              <a:rPr lang="en-US" sz="2000" dirty="0" smtClean="0"/>
              <a:t>training images for each class</a:t>
            </a:r>
          </a:p>
          <a:p>
            <a:pPr lvl="1"/>
            <a:r>
              <a:rPr lang="en-US" sz="2000" dirty="0" smtClean="0"/>
              <a:t>Potentially large amount of classes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67279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62" b="4649"/>
          <a:stretch/>
        </p:blipFill>
        <p:spPr>
          <a:xfrm>
            <a:off x="4077327" y="3529584"/>
            <a:ext cx="4438023" cy="2970715"/>
          </a:xfrm>
        </p:spPr>
      </p:pic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72" t="7213" r="7763"/>
          <a:stretch/>
        </p:blipFill>
        <p:spPr>
          <a:xfrm>
            <a:off x="438912" y="3838122"/>
            <a:ext cx="3638415" cy="2657742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One-Shot Learning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88814-F129-A24F-8A9E-FDD34CA722B8}" type="slidenum">
              <a:rPr lang="en-US" smtClean="0"/>
              <a:t>7</a:t>
            </a:fld>
            <a:endParaRPr lang="en-US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628650" y="969265"/>
            <a:ext cx="7886700" cy="52076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Characteristics:</a:t>
            </a:r>
          </a:p>
          <a:p>
            <a:pPr lvl="1"/>
            <a:r>
              <a:rPr lang="en-US" sz="2000" dirty="0" smtClean="0"/>
              <a:t>A few</a:t>
            </a:r>
            <a:r>
              <a:rPr lang="en-US" sz="2000" dirty="0" smtClean="0"/>
              <a:t> </a:t>
            </a:r>
            <a:r>
              <a:rPr lang="en-US" sz="2000" dirty="0"/>
              <a:t>training images for each class</a:t>
            </a:r>
          </a:p>
          <a:p>
            <a:pPr lvl="1"/>
            <a:r>
              <a:rPr lang="en-US" sz="2000" dirty="0"/>
              <a:t>Potentially large amount of classes</a:t>
            </a:r>
          </a:p>
          <a:p>
            <a:r>
              <a:rPr lang="en-US" sz="2400" dirty="0" smtClean="0"/>
              <a:t>Applications</a:t>
            </a:r>
          </a:p>
          <a:p>
            <a:pPr lvl="1"/>
            <a:r>
              <a:rPr lang="en-US" sz="2000" dirty="0" smtClean="0"/>
              <a:t>Face/Item Verification</a:t>
            </a:r>
          </a:p>
          <a:p>
            <a:pPr lvl="1"/>
            <a:r>
              <a:rPr lang="en-US" sz="2000" dirty="0" smtClean="0"/>
              <a:t>Street-to-Shop</a:t>
            </a:r>
          </a:p>
          <a:p>
            <a:endParaRPr lang="en-US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l="12492" t="8755" r="23325" b="18711"/>
          <a:stretch/>
        </p:blipFill>
        <p:spPr>
          <a:xfrm>
            <a:off x="5086350" y="1128643"/>
            <a:ext cx="3429000" cy="2179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749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Landmark Recognition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88814-F129-A24F-8A9E-FDD34CA722B8}" type="slidenum">
              <a:rPr lang="en-US" smtClean="0"/>
              <a:t>8</a:t>
            </a:fld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28650" y="969265"/>
            <a:ext cx="7886700" cy="52076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Given a photo, can we recognize the correct landmarks it contains? </a:t>
            </a:r>
          </a:p>
        </p:txBody>
      </p:sp>
    </p:spTree>
    <p:extLst>
      <p:ext uri="{BB962C8B-B14F-4D97-AF65-F5344CB8AC3E}">
        <p14:creationId xmlns:p14="http://schemas.microsoft.com/office/powerpoint/2010/main" val="2090644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Landmark Recognition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3463" y="1574158"/>
            <a:ext cx="6137074" cy="4602806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88814-F129-A24F-8A9E-FDD34CA722B8}" type="slidenum">
              <a:rPr lang="en-US" smtClean="0"/>
              <a:t>9</a:t>
            </a:fld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28650" y="969265"/>
            <a:ext cx="7886700" cy="52076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Given a photo, can we recognize the correct landmarks it contains? </a:t>
            </a:r>
          </a:p>
        </p:txBody>
      </p:sp>
    </p:spTree>
    <p:extLst>
      <p:ext uri="{BB962C8B-B14F-4D97-AF65-F5344CB8AC3E}">
        <p14:creationId xmlns:p14="http://schemas.microsoft.com/office/powerpoint/2010/main" val="596389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5" id="{98B912F2-40E4-AB44-9FAA-19FD2B3B6E92}" vid="{6B07A6FA-D1DD-4B41-8D20-86DE3CA488D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UIUC169_2</Template>
  <TotalTime>248</TotalTime>
  <Words>968</Words>
  <Application>Microsoft Macintosh PowerPoint</Application>
  <PresentationFormat>On-screen Show (4:3)</PresentationFormat>
  <Paragraphs>267</Paragraphs>
  <Slides>33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9" baseType="lpstr">
      <vt:lpstr>Calibri</vt:lpstr>
      <vt:lpstr>Calibri Light</vt:lpstr>
      <vt:lpstr>Cambria Math</vt:lpstr>
      <vt:lpstr>Mangal</vt:lpstr>
      <vt:lpstr>Arial</vt:lpstr>
      <vt:lpstr>Office Theme</vt:lpstr>
      <vt:lpstr>Landmark Recognition with Triplet Network</vt:lpstr>
      <vt:lpstr>Object Recognition</vt:lpstr>
      <vt:lpstr>Object Recognition</vt:lpstr>
      <vt:lpstr>Object Recognition</vt:lpstr>
      <vt:lpstr>Object Recognition</vt:lpstr>
      <vt:lpstr>One-Shot Learning</vt:lpstr>
      <vt:lpstr>One-Shot Learning</vt:lpstr>
      <vt:lpstr>Landmark Recognition</vt:lpstr>
      <vt:lpstr>Landmark Recognition</vt:lpstr>
      <vt:lpstr>Data</vt:lpstr>
      <vt:lpstr>Data</vt:lpstr>
      <vt:lpstr>Data</vt:lpstr>
      <vt:lpstr>Data</vt:lpstr>
      <vt:lpstr>Methodology</vt:lpstr>
      <vt:lpstr>Methodology</vt:lpstr>
      <vt:lpstr>Methodology</vt:lpstr>
      <vt:lpstr>Methodology</vt:lpstr>
      <vt:lpstr>Methodology</vt:lpstr>
      <vt:lpstr>Goal</vt:lpstr>
      <vt:lpstr>Goal</vt:lpstr>
      <vt:lpstr>Triplet Loss</vt:lpstr>
      <vt:lpstr>Triplet Loss</vt:lpstr>
      <vt:lpstr>Triplet Network</vt:lpstr>
      <vt:lpstr>Training</vt:lpstr>
      <vt:lpstr>Prediction</vt:lpstr>
      <vt:lpstr>Results</vt:lpstr>
      <vt:lpstr>Results</vt:lpstr>
      <vt:lpstr>Results</vt:lpstr>
      <vt:lpstr>Results</vt:lpstr>
      <vt:lpstr>Results</vt:lpstr>
      <vt:lpstr>Results</vt:lpstr>
      <vt:lpstr>Summary</vt:lpstr>
      <vt:lpstr>Questions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Jifu Zhao</dc:creator>
  <cp:lastModifiedBy>Jifu Zhao</cp:lastModifiedBy>
  <cp:revision>53</cp:revision>
  <dcterms:created xsi:type="dcterms:W3CDTF">2018-04-02T19:28:20Z</dcterms:created>
  <dcterms:modified xsi:type="dcterms:W3CDTF">2018-04-13T19:25:44Z</dcterms:modified>
</cp:coreProperties>
</file>